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.xml" ContentType="application/vnd.openxmlformats-officedocument.presentationml.notesSlide+xml"/>
  <Override PartName="/ppt/tags/tag48.xml" ContentType="application/vnd.openxmlformats-officedocument.presentationml.tags+xml"/>
  <Override PartName="/ppt/notesSlides/notesSlide2.xml" ContentType="application/vnd.openxmlformats-officedocument.presentationml.notesSlide+xml"/>
  <Override PartName="/ppt/tags/tag49.xml" ContentType="application/vnd.openxmlformats-officedocument.presentationml.tags+xml"/>
  <Override PartName="/ppt/notesSlides/notesSlide3.xml" ContentType="application/vnd.openxmlformats-officedocument.presentationml.notesSlide+xml"/>
  <Override PartName="/ppt/tags/tag50.xml" ContentType="application/vnd.openxmlformats-officedocument.presentationml.tags+xml"/>
  <Override PartName="/ppt/notesSlides/notesSlide4.xml" ContentType="application/vnd.openxmlformats-officedocument.presentationml.notesSlide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notesSlides/notesSlide6.xml" ContentType="application/vnd.openxmlformats-officedocument.presentationml.notesSlide+xml"/>
  <Override PartName="/ppt/tags/tag53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00" r:id="rId2"/>
    <p:sldId id="272" r:id="rId3"/>
    <p:sldId id="273" r:id="rId4"/>
    <p:sldId id="266" r:id="rId5"/>
    <p:sldId id="319" r:id="rId6"/>
    <p:sldId id="320" r:id="rId7"/>
    <p:sldId id="321" r:id="rId8"/>
    <p:sldId id="325" r:id="rId9"/>
    <p:sldId id="326" r:id="rId10"/>
    <p:sldId id="327" r:id="rId11"/>
    <p:sldId id="328" r:id="rId12"/>
    <p:sldId id="329" r:id="rId13"/>
    <p:sldId id="323" r:id="rId14"/>
    <p:sldId id="324" r:id="rId15"/>
    <p:sldId id="332" r:id="rId16"/>
    <p:sldId id="335" r:id="rId17"/>
    <p:sldId id="336" r:id="rId18"/>
    <p:sldId id="337" r:id="rId19"/>
    <p:sldId id="340" r:id="rId20"/>
    <p:sldId id="341" r:id="rId21"/>
    <p:sldId id="342" r:id="rId22"/>
    <p:sldId id="343" r:id="rId23"/>
    <p:sldId id="344" r:id="rId24"/>
    <p:sldId id="353" r:id="rId25"/>
    <p:sldId id="348" r:id="rId26"/>
    <p:sldId id="349" r:id="rId27"/>
    <p:sldId id="350" r:id="rId28"/>
    <p:sldId id="351" r:id="rId29"/>
    <p:sldId id="352" r:id="rId30"/>
    <p:sldId id="355" r:id="rId31"/>
  </p:sldIdLst>
  <p:sldSz cx="12192000" cy="6858000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华文新魏" panose="02010800040101010101" pitchFamily="2" charset="-122"/>
      <p:regular r:id="rId37"/>
    </p:embeddedFont>
    <p:embeddedFont>
      <p:font typeface="楷体" panose="02010609060101010101" pitchFamily="49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5">
          <p15:clr>
            <a:srgbClr val="A4A3A4"/>
          </p15:clr>
        </p15:guide>
        <p15:guide id="2" pos="38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ҧǿ" initials="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865"/>
    <a:srgbClr val="F2F2F2"/>
    <a:srgbClr val="2C6BB8"/>
    <a:srgbClr val="1E4D91"/>
    <a:srgbClr val="DCDCDC"/>
    <a:srgbClr val="F0F0F0"/>
    <a:srgbClr val="E6E6E6"/>
    <a:srgbClr val="C8C8C8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648" y="58"/>
      </p:cViewPr>
      <p:guideLst>
        <p:guide orient="horz" pos="2285"/>
        <p:guide pos="387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2023/4/21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40" cy="4754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algn="ctr"/>
                      <a:endParaRPr lang="zh-CN" altLang="en-US" sz="1865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技术路线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计划安排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前期工作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创新点与难点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 userDrawn="1"/>
        </p:nvSpPr>
        <p:spPr>
          <a:xfrm>
            <a:off x="0" y="1272661"/>
            <a:ext cx="1691680" cy="788187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65" dirty="0">
                <a:latin typeface="微软雅黑" panose="020B0503020204020204" charset="-122"/>
                <a:ea typeface="微软雅黑" panose="020B0503020204020204" charset="-122"/>
              </a:rPr>
              <a:t>背景意义</a:t>
            </a: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1594747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方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40" cy="4754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背景意义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技术路线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计划安排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前期工作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创新点与难点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0" y="2060848"/>
            <a:ext cx="1691680" cy="788187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314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65" dirty="0">
                  <a:latin typeface="微软雅黑" panose="020B0503020204020204" charset="-122"/>
                  <a:ea typeface="微软雅黑" panose="020B0503020204020204" charset="-122"/>
                </a:rPr>
                <a:t>研究内容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技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40" cy="4754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背景意义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计划安排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前期工作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创新点与难点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0" y="2854275"/>
            <a:ext cx="1691680" cy="788187"/>
            <a:chOff x="0" y="1272663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3"/>
              <a:ext cx="1691680" cy="788186"/>
            </a:xfrm>
            <a:prstGeom prst="rect">
              <a:avLst/>
            </a:prstGeom>
            <a:solidFill>
              <a:srgbClr val="314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65" kern="1200" dirty="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技术路线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果与应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40" cy="4754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背景意义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技术路线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前期工作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创新点与难点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3648260"/>
            <a:ext cx="1691680" cy="788187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314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65" b="0" kern="1200" dirty="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计划安排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关建议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40" cy="4754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背景意义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技术路线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计划安排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相关建议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创新点与难点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0" y="4439980"/>
            <a:ext cx="1691680" cy="788187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314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65" kern="1200" dirty="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前期工作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论文总结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40" cy="4754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背景意义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技术路线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计划安排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前期工作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0" y="5231615"/>
            <a:ext cx="1691680" cy="788187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314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65" kern="1200" dirty="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创新点与难点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tags" Target="../tags/tag42.xml"/><Relationship Id="rId3" Type="http://schemas.openxmlformats.org/officeDocument/2006/relationships/tags" Target="../tags/tag19.xml"/><Relationship Id="rId21" Type="http://schemas.openxmlformats.org/officeDocument/2006/relationships/tags" Target="../tags/tag37.xml"/><Relationship Id="rId34" Type="http://schemas.openxmlformats.org/officeDocument/2006/relationships/image" Target="../media/image3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tags" Target="../tags/tag41.xml"/><Relationship Id="rId33" Type="http://schemas.openxmlformats.org/officeDocument/2006/relationships/image" Target="../media/image4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tags" Target="../tags/tag45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tags" Target="../tags/tag40.xml"/><Relationship Id="rId32" Type="http://schemas.openxmlformats.org/officeDocument/2006/relationships/image" Target="../media/image1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tags" Target="../tags/tag39.xml"/><Relationship Id="rId28" Type="http://schemas.openxmlformats.org/officeDocument/2006/relationships/tags" Target="../tags/tag44.xml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Relationship Id="rId27" Type="http://schemas.openxmlformats.org/officeDocument/2006/relationships/tags" Target="../tags/tag43.xml"/><Relationship Id="rId30" Type="http://schemas.openxmlformats.org/officeDocument/2006/relationships/tags" Target="../tags/tag46.xml"/><Relationship Id="rId8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381365" y="-1274445"/>
            <a:ext cx="5443220" cy="3093085"/>
            <a:chOff x="13199" y="-2007"/>
            <a:chExt cx="8572" cy="4871"/>
          </a:xfrm>
        </p:grpSpPr>
        <p:pic>
          <p:nvPicPr>
            <p:cNvPr id="2" name="Picture" descr="Picture"/>
            <p:cNvPicPr>
              <a:picLocks noChangeAspect="1"/>
            </p:cNvPicPr>
            <p:nvPr/>
          </p:nvPicPr>
          <p:blipFill>
            <a:blip r:embed="rId2" cstate="print">
              <a:alphaModFix/>
            </a:blip>
            <a:stretch>
              <a:fillRect/>
            </a:stretch>
          </p:blipFill>
          <p:spPr>
            <a:xfrm rot="2699536">
              <a:off x="14196" y="-660"/>
              <a:ext cx="7411" cy="3524"/>
            </a:xfrm>
            <a:prstGeom prst="rect">
              <a:avLst/>
            </a:prstGeom>
          </p:spPr>
        </p:pic>
        <p:pic>
          <p:nvPicPr>
            <p:cNvPr id="474" name="Picture" descr="Picture"/>
            <p:cNvPicPr>
              <a:picLocks noChangeAspect="1"/>
            </p:cNvPicPr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 rot="1468767">
              <a:off x="13199" y="-2007"/>
              <a:ext cx="7411" cy="3524"/>
            </a:xfrm>
            <a:prstGeom prst="rect">
              <a:avLst/>
            </a:prstGeom>
          </p:spPr>
        </p:pic>
        <p:pic>
          <p:nvPicPr>
            <p:cNvPr id="949" name="Picture" descr="Picture"/>
            <p:cNvPicPr>
              <a:picLocks noChangeAspect="1"/>
            </p:cNvPicPr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 rot="2456784">
              <a:off x="16095" y="-1506"/>
              <a:ext cx="5676" cy="3524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-1604645" y="3604895"/>
            <a:ext cx="4705350" cy="4705350"/>
            <a:chOff x="-2527" y="5677"/>
            <a:chExt cx="7410" cy="7410"/>
          </a:xfrm>
        </p:grpSpPr>
        <p:pic>
          <p:nvPicPr>
            <p:cNvPr id="1424" name="Picture" descr="Picture"/>
            <p:cNvPicPr>
              <a:picLocks noChangeAspect="1"/>
            </p:cNvPicPr>
            <p:nvPr/>
          </p:nvPicPr>
          <p:blipFill>
            <a:blip r:embed="rId2" cstate="print">
              <a:alphaModFix/>
            </a:blip>
            <a:stretch>
              <a:fillRect/>
            </a:stretch>
          </p:blipFill>
          <p:spPr>
            <a:xfrm rot="14212398">
              <a:off x="-3675" y="7620"/>
              <a:ext cx="7411" cy="3524"/>
            </a:xfrm>
            <a:prstGeom prst="rect">
              <a:avLst/>
            </a:prstGeom>
          </p:spPr>
        </p:pic>
        <p:pic>
          <p:nvPicPr>
            <p:cNvPr id="1900" name="Picture" descr="Picture"/>
            <p:cNvPicPr>
              <a:picLocks noChangeAspect="1"/>
            </p:cNvPicPr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 rot="12981305">
              <a:off x="-2527" y="8808"/>
              <a:ext cx="7411" cy="3524"/>
            </a:xfrm>
            <a:prstGeom prst="rect">
              <a:avLst/>
            </a:prstGeom>
          </p:spPr>
        </p:pic>
        <p:pic>
          <p:nvPicPr>
            <p:cNvPr id="2377" name="Picture" descr="Picture"/>
            <p:cNvPicPr>
              <a:picLocks noChangeAspect="1"/>
            </p:cNvPicPr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 rot="13969482">
              <a:off x="-3468" y="8003"/>
              <a:ext cx="5676" cy="3524"/>
            </a:xfrm>
            <a:prstGeom prst="rect">
              <a:avLst/>
            </a:prstGeom>
          </p:spPr>
        </p:pic>
      </p:grpSp>
      <p:pic>
        <p:nvPicPr>
          <p:cNvPr id="384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2150441" y="3394287"/>
            <a:ext cx="8063550" cy="128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84020" y="2476500"/>
            <a:ext cx="9144000" cy="126873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sz="5400" b="1" spc="225" dirty="0">
                <a:solidFill>
                  <a:srgbClr val="1E4D9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《运动控制系统》课程设计</a:t>
            </a:r>
          </a:p>
          <a:p>
            <a:pPr algn="ctr">
              <a:defRPr/>
            </a:pPr>
            <a:r>
              <a:rPr sz="2400" b="1" spc="225" dirty="0">
                <a:solidFill>
                  <a:srgbClr val="1E4D9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300kW三相电压型两电平PWM整流器设计与仿真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396714" y="4088570"/>
            <a:ext cx="5392928" cy="438582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汇报人：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959225" y="5366385"/>
            <a:ext cx="4446270" cy="37592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华中科技大学人工智能与自动化学院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5885" y="-7366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204040" y="500752"/>
            <a:ext cx="8636548" cy="1321398"/>
            <a:chOff x="11717" y="2442"/>
            <a:chExt cx="3509" cy="270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37" y="2442"/>
              <a:ext cx="2348" cy="2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PWM</a:t>
              </a:r>
              <a:r>
                <a:rPr lang="zh-CN" altLang="en-US" sz="3200" b="1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整流器的控制</a:t>
              </a:r>
              <a:endPara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1717" y="2575"/>
              <a:ext cx="3509" cy="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9" name="矩形 16388"/>
          <p:cNvSpPr/>
          <p:nvPr/>
        </p:nvSpPr>
        <p:spPr>
          <a:xfrm>
            <a:off x="914400" y="1292225"/>
            <a:ext cx="75190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400">
                <a:latin typeface="Times New Roman" panose="02020603050405020304" charset="0"/>
              </a:rPr>
              <a:t>PWM</a:t>
            </a:r>
            <a:r>
              <a:rPr lang="zh-CN" altLang="en-US" sz="2400">
                <a:latin typeface="Times New Roman" panose="02020603050405020304" charset="0"/>
              </a:rPr>
              <a:t>整流器的控制实际上是对交流侧电流的控制。</a:t>
            </a:r>
          </a:p>
        </p:txBody>
      </p:sp>
      <p:sp>
        <p:nvSpPr>
          <p:cNvPr id="16391" name="矩形 16390"/>
          <p:cNvSpPr/>
          <p:nvPr/>
        </p:nvSpPr>
        <p:spPr>
          <a:xfrm>
            <a:off x="995045" y="1821815"/>
            <a:ext cx="7772400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l" eaLnBrk="0" hangingPunct="0"/>
            <a:r>
              <a:rPr lang="zh-CN" altLang="en-US" sz="2400">
                <a:latin typeface="Times New Roman" panose="02020603050405020304" charset="0"/>
              </a:rPr>
              <a:t>三相</a:t>
            </a:r>
            <a:r>
              <a:rPr lang="en-US" altLang="zh-CN" sz="2400">
                <a:latin typeface="Times New Roman" panose="02020603050405020304" charset="0"/>
              </a:rPr>
              <a:t>VSR</a:t>
            </a:r>
            <a:r>
              <a:rPr lang="zh-CN" altLang="en-US" sz="2400">
                <a:latin typeface="Times New Roman" panose="02020603050405020304" charset="0"/>
              </a:rPr>
              <a:t>的控制技术按有没有引入电流反馈可以划分为</a:t>
            </a:r>
            <a:r>
              <a:rPr lang="zh-CN" altLang="en-US" sz="2400" i="1">
                <a:solidFill>
                  <a:srgbClr val="FF0066"/>
                </a:solidFill>
                <a:latin typeface="Times New Roman" panose="02020603050405020304" charset="0"/>
              </a:rPr>
              <a:t>间接电流控制（幅相控制）</a:t>
            </a:r>
            <a:r>
              <a:rPr lang="zh-CN" altLang="en-US" sz="2400">
                <a:latin typeface="Times New Roman" panose="02020603050405020304" charset="0"/>
              </a:rPr>
              <a:t>和</a:t>
            </a:r>
            <a:r>
              <a:rPr lang="zh-CN" altLang="en-US" sz="2400" i="1">
                <a:solidFill>
                  <a:srgbClr val="FF0066"/>
                </a:solidFill>
                <a:latin typeface="Times New Roman" panose="02020603050405020304" charset="0"/>
              </a:rPr>
              <a:t>直接电流控制</a:t>
            </a:r>
          </a:p>
          <a:p>
            <a:pPr indent="266700" algn="l" eaLnBrk="0" hangingPunct="0"/>
            <a:endParaRPr lang="zh-CN" altLang="en-US" sz="2400">
              <a:solidFill>
                <a:srgbClr val="FF0066"/>
              </a:solidFill>
              <a:latin typeface="Times New Roman" panose="02020603050405020304" charset="0"/>
            </a:endParaRPr>
          </a:p>
          <a:p>
            <a:pPr indent="266700" algn="l" eaLnBrk="0" hangingPunct="0"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charset="0"/>
              </a:rPr>
              <a:t>间接电流控制</a:t>
            </a:r>
          </a:p>
        </p:txBody>
      </p:sp>
      <p:graphicFrame>
        <p:nvGraphicFramePr>
          <p:cNvPr id="16392" name="对象 16391"/>
          <p:cNvGraphicFramePr>
            <a:graphicFrameLocks noChangeAspect="1"/>
          </p:cNvGraphicFramePr>
          <p:nvPr/>
        </p:nvGraphicFramePr>
        <p:xfrm>
          <a:off x="1565910" y="3544570"/>
          <a:ext cx="6629400" cy="209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919855" imgH="1238250" progId="">
                  <p:embed/>
                </p:oleObj>
              </mc:Choice>
              <mc:Fallback>
                <p:oleObj r:id="rId2" imgW="3919855" imgH="1238250" progId="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65910" y="3544570"/>
                        <a:ext cx="6629400" cy="209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5885" y="-7366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204040" y="500752"/>
            <a:ext cx="8636548" cy="1321398"/>
            <a:chOff x="11717" y="2442"/>
            <a:chExt cx="3509" cy="270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37" y="2442"/>
              <a:ext cx="2348" cy="2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PWM</a:t>
              </a:r>
              <a:r>
                <a:rPr lang="zh-CN" altLang="en-US" sz="3200" b="1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整流器的控制</a:t>
              </a:r>
              <a:endPara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1717" y="2575"/>
              <a:ext cx="3509" cy="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34" name="矩形 18433"/>
          <p:cNvSpPr/>
          <p:nvPr/>
        </p:nvSpPr>
        <p:spPr>
          <a:xfrm>
            <a:off x="1033145" y="1151890"/>
            <a:ext cx="4449763" cy="410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charset="0"/>
              </a:rPr>
              <a:t>直接电流控制</a:t>
            </a:r>
          </a:p>
          <a:p>
            <a:pPr algn="l" eaLnBrk="0" hangingPunct="0"/>
            <a:endParaRPr lang="zh-CN" altLang="en-US" sz="2400">
              <a:latin typeface="宋体" panose="02010600030101010101" pitchFamily="2" charset="-122"/>
            </a:endParaRP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    电流滞环控制</a:t>
            </a: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    固定开关频率控制</a:t>
            </a: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    电流矢量控制</a:t>
            </a: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    状态反馈控制</a:t>
            </a: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    无差拍控制</a:t>
            </a: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    极点配置法</a:t>
            </a: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    二次型最优控制</a:t>
            </a:r>
          </a:p>
          <a:p>
            <a:pPr algn="l" eaLnBrk="0" hangingPunct="0"/>
            <a:r>
              <a:rPr lang="zh-CN" altLang="en-US" sz="2400">
                <a:latin typeface="Times New Roman" panose="02020603050405020304" charset="0"/>
              </a:rPr>
              <a:t>        </a:t>
            </a:r>
            <a:r>
              <a:rPr lang="en-US" altLang="zh-CN" sz="2400">
                <a:latin typeface="Times New Roman" panose="02020603050405020304" charset="0"/>
              </a:rPr>
              <a:t>Lyapunov</a:t>
            </a:r>
            <a:r>
              <a:rPr lang="zh-CN" altLang="en-US" sz="2400">
                <a:latin typeface="宋体" panose="02010600030101010101" pitchFamily="2" charset="-122"/>
              </a:rPr>
              <a:t>方法</a:t>
            </a: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    非线性状态反馈控制</a:t>
            </a:r>
            <a:r>
              <a:rPr lang="en-US" altLang="zh-CN" sz="2400">
                <a:latin typeface="Times New Roman" panose="02020603050405020304" charset="0"/>
              </a:rPr>
              <a:t>……</a:t>
            </a:r>
          </a:p>
        </p:txBody>
      </p:sp>
      <p:sp>
        <p:nvSpPr>
          <p:cNvPr id="18435" name="矩形 18434"/>
          <p:cNvSpPr/>
          <p:nvPr/>
        </p:nvSpPr>
        <p:spPr>
          <a:xfrm>
            <a:off x="1116013" y="5300663"/>
            <a:ext cx="7416800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 eaLnBrk="0" hangingPunct="0"/>
            <a:r>
              <a:rPr lang="zh-CN" altLang="en-US" sz="2400">
                <a:latin typeface="Times New Roman" panose="02020603050405020304" charset="0"/>
              </a:rPr>
              <a:t>共同特点</a:t>
            </a:r>
            <a:r>
              <a:rPr lang="en-US" altLang="zh-CN" sz="2400">
                <a:latin typeface="Times New Roman" panose="02020603050405020304" charset="0"/>
              </a:rPr>
              <a:t>: </a:t>
            </a:r>
            <a:r>
              <a:rPr lang="zh-CN" altLang="en-US" sz="2400">
                <a:latin typeface="Times New Roman" panose="02020603050405020304" charset="0"/>
              </a:rPr>
              <a:t>有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charset="0"/>
              </a:rPr>
              <a:t>电流闭环</a:t>
            </a:r>
            <a:r>
              <a:rPr lang="zh-CN" altLang="en-US" sz="2400">
                <a:latin typeface="Times New Roman" panose="02020603050405020304" charset="0"/>
              </a:rPr>
              <a:t>，都具有不错的动、静态性能。不过这些方案都需要两个宽带的交流电流传感器，有的方案甚至还需要负载电流传感器。 </a:t>
            </a:r>
          </a:p>
        </p:txBody>
      </p:sp>
      <p:sp>
        <p:nvSpPr>
          <p:cNvPr id="18436" name="左大括号 18435"/>
          <p:cNvSpPr/>
          <p:nvPr/>
        </p:nvSpPr>
        <p:spPr>
          <a:xfrm>
            <a:off x="1258888" y="1916113"/>
            <a:ext cx="73025" cy="3097212"/>
          </a:xfrm>
          <a:prstGeom prst="leftBrace">
            <a:avLst>
              <a:gd name="adj1" fmla="val 353441"/>
              <a:gd name="adj2" fmla="val 45926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5885" y="-7366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204040" y="500752"/>
            <a:ext cx="8636548" cy="1321398"/>
            <a:chOff x="11717" y="2442"/>
            <a:chExt cx="3509" cy="270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37" y="2442"/>
              <a:ext cx="2348" cy="2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PWM</a:t>
              </a:r>
              <a:r>
                <a:rPr lang="zh-CN" altLang="en-US" sz="3200" b="1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整流器的控制</a:t>
              </a:r>
              <a:endPara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1717" y="2575"/>
              <a:ext cx="3509" cy="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58" name="矩形 19457"/>
          <p:cNvSpPr/>
          <p:nvPr/>
        </p:nvSpPr>
        <p:spPr>
          <a:xfrm>
            <a:off x="1032510" y="1170940"/>
            <a:ext cx="7696200" cy="264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>
              <a:buClr>
                <a:srgbClr val="993300"/>
              </a:buClr>
              <a:buFont typeface="Wingdings" panose="05000000000000000000" pitchFamily="2" charset="2"/>
              <a:buChar char="ü"/>
            </a:pPr>
            <a:r>
              <a:rPr lang="zh-CN" altLang="en-US" sz="2400">
                <a:latin typeface="Times New Roman" panose="02020603050405020304" charset="0"/>
              </a:rPr>
              <a:t>滞环电流控制</a:t>
            </a: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是基于瞬时电流反馈的一种常用的非线性控制方式，将实测的三相电流与参考信号比较，然后根据比较器的输出决定开关的状态。</a:t>
            </a: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优点</a:t>
            </a:r>
            <a:r>
              <a:rPr lang="en-US" altLang="zh-CN" sz="2400">
                <a:latin typeface="宋体" panose="02010600030101010101" pitchFamily="2" charset="-122"/>
              </a:rPr>
              <a:t>:</a:t>
            </a:r>
            <a:r>
              <a:rPr lang="zh-CN" altLang="en-US" sz="2400">
                <a:latin typeface="宋体" panose="02010600030101010101" pitchFamily="2" charset="-122"/>
              </a:rPr>
              <a:t>电流跟踪精度高，响应快。</a:t>
            </a: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缺点</a:t>
            </a:r>
            <a:r>
              <a:rPr lang="en-US" altLang="zh-CN" sz="2400">
                <a:latin typeface="宋体" panose="02010600030101010101" pitchFamily="2" charset="-122"/>
              </a:rPr>
              <a:t>:</a:t>
            </a:r>
            <a:r>
              <a:rPr lang="zh-CN" altLang="en-US" sz="2400">
                <a:latin typeface="宋体" panose="02010600030101010101" pitchFamily="2" charset="-122"/>
              </a:rPr>
              <a:t>开关频率不恒定。开关频率的变化会给驱动保护电路以及主电路的设计带来困难，对系统性能也有影响。</a:t>
            </a:r>
            <a:r>
              <a:rPr lang="zh-CN" altLang="en-US" sz="2400">
                <a:latin typeface="Times New Roman" panose="02020603050405020304" charset="0"/>
              </a:rPr>
              <a:t> </a:t>
            </a:r>
          </a:p>
        </p:txBody>
      </p:sp>
      <p:graphicFrame>
        <p:nvGraphicFramePr>
          <p:cNvPr id="19460" name="对象 19459"/>
          <p:cNvGraphicFramePr>
            <a:graphicFrameLocks noChangeAspect="1"/>
          </p:cNvGraphicFramePr>
          <p:nvPr/>
        </p:nvGraphicFramePr>
        <p:xfrm>
          <a:off x="1718310" y="3943985"/>
          <a:ext cx="6324600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729355" imgH="968375" progId="">
                  <p:embed/>
                </p:oleObj>
              </mc:Choice>
              <mc:Fallback>
                <p:oleObj r:id="rId2" imgW="3729355" imgH="968375" progId="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8310" y="3943985"/>
                        <a:ext cx="6324600" cy="164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矩形 20481"/>
          <p:cNvSpPr/>
          <p:nvPr/>
        </p:nvSpPr>
        <p:spPr>
          <a:xfrm>
            <a:off x="763905" y="5590540"/>
            <a:ext cx="951674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buClr>
                <a:srgbClr val="993300"/>
              </a:buClr>
              <a:buFont typeface="Wingdings" panose="05000000000000000000" pitchFamily="2" charset="2"/>
              <a:buChar char="ü"/>
            </a:pPr>
            <a:r>
              <a:rPr lang="zh-CN" altLang="en-US" sz="2400">
                <a:latin typeface="Times New Roman" panose="02020603050405020304" charset="0"/>
              </a:rPr>
              <a:t>电流矢量控制</a:t>
            </a:r>
          </a:p>
          <a:p>
            <a:pPr algn="l" eaLnBrk="0" hangingPunct="0"/>
            <a:r>
              <a:rPr lang="zh-CN" altLang="en-US" sz="2400">
                <a:latin typeface="宋体" panose="02010600030101010101" pitchFamily="2" charset="-122"/>
              </a:rPr>
              <a:t>电流矢量控制可以直接控制系统的有功功率和无功功率，它的核心思想是对三相</a:t>
            </a:r>
            <a:r>
              <a:rPr lang="en-US" altLang="zh-CN" sz="2400">
                <a:latin typeface="Times New Roman" panose="02020603050405020304" charset="0"/>
              </a:rPr>
              <a:t>VSR</a:t>
            </a:r>
            <a:r>
              <a:rPr lang="zh-CN" altLang="en-US" sz="2400">
                <a:latin typeface="宋体" panose="02010600030101010101" pitchFamily="2" charset="-122"/>
              </a:rPr>
              <a:t>网侧电流的有功、无功分量进行独立控制。</a:t>
            </a:r>
            <a:r>
              <a:rPr lang="zh-CN" altLang="en-US" sz="2400">
                <a:latin typeface="Times New Roman" panose="02020603050405020304" charset="0"/>
              </a:rPr>
              <a:t> </a:t>
            </a:r>
          </a:p>
        </p:txBody>
      </p: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013117" y="2188863"/>
            <a:ext cx="754980" cy="781014"/>
          </a:xfrm>
          <a:prstGeom prst="ellipse">
            <a:avLst/>
          </a:prstGeom>
          <a:solidFill>
            <a:srgbClr val="2C6BB8"/>
          </a:solidFill>
          <a:ln>
            <a:solidFill>
              <a:srgbClr val="F8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/>
              <a:t>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11550" y="2058035"/>
            <a:ext cx="649033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三相</a:t>
            </a:r>
            <a:r>
              <a:rPr lang="en-US" altLang="zh-CN" sz="440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PWM</a:t>
            </a:r>
            <a:r>
              <a:rPr lang="zh-CN" altLang="en-US" sz="440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整流器建模</a:t>
            </a:r>
            <a:endParaRPr lang="zh-CN" altLang="en-US" sz="4400">
              <a:latin typeface="Times New Roman" panose="02020603050405020304" charset="0"/>
              <a:ea typeface="华文新魏" panose="02010800040101010101" charset="-122"/>
              <a:cs typeface="Times New Roman" panose="02020603050405020304" charset="0"/>
            </a:endParaRPr>
          </a:p>
          <a:p>
            <a:pPr algn="ctr"/>
            <a:endParaRPr lang="zh-CN" altLang="en-US" sz="4000">
              <a:latin typeface="华文新魏" panose="02010800040101010101" charset="-122"/>
              <a:ea typeface="华文新魏" panose="02010800040101010101" charset="-122"/>
            </a:endParaRPr>
          </a:p>
          <a:p>
            <a:pPr algn="ctr"/>
            <a:endParaRPr lang="zh-CN" altLang="en-US" sz="2000">
              <a:latin typeface="Times New Roman" panose="02020603050405020304" charset="0"/>
              <a:ea typeface="华文新魏" panose="02010800040101010101" charset="-122"/>
              <a:cs typeface="Times New Roman" panose="020206030504050203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531620" y="-1274445"/>
            <a:ext cx="15429230" cy="9584690"/>
            <a:chOff x="-2527" y="-2007"/>
            <a:chExt cx="24298" cy="15094"/>
          </a:xfrm>
        </p:grpSpPr>
        <p:grpSp>
          <p:nvGrpSpPr>
            <p:cNvPr id="3" name="组合 2"/>
            <p:cNvGrpSpPr/>
            <p:nvPr/>
          </p:nvGrpSpPr>
          <p:grpSpPr>
            <a:xfrm>
              <a:off x="-2527" y="5677"/>
              <a:ext cx="7410" cy="7410"/>
              <a:chOff x="-2527" y="5677"/>
              <a:chExt cx="7410" cy="7410"/>
            </a:xfrm>
          </p:grpSpPr>
          <p:pic>
            <p:nvPicPr>
              <p:cNvPr id="2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14212398">
                <a:off x="-3675" y="7620"/>
                <a:ext cx="7411" cy="3524"/>
              </a:xfrm>
              <a:prstGeom prst="rect">
                <a:avLst/>
              </a:prstGeom>
            </p:spPr>
          </p:pic>
          <p:pic>
            <p:nvPicPr>
              <p:cNvPr id="6" name="Picture" descr="Picture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</a:blip>
              <a:stretch>
                <a:fillRect/>
              </a:stretch>
            </p:blipFill>
            <p:spPr>
              <a:xfrm rot="12981305">
                <a:off x="-2527" y="8808"/>
                <a:ext cx="7411" cy="3524"/>
              </a:xfrm>
              <a:prstGeom prst="rect">
                <a:avLst/>
              </a:prstGeom>
            </p:spPr>
          </p:pic>
          <p:pic>
            <p:nvPicPr>
              <p:cNvPr id="7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13969482">
                <a:off x="-3468" y="8003"/>
                <a:ext cx="5676" cy="3524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13199" y="-2007"/>
              <a:ext cx="8572" cy="4871"/>
              <a:chOff x="13199" y="-2007"/>
              <a:chExt cx="8572" cy="4871"/>
            </a:xfrm>
          </p:grpSpPr>
          <p:pic>
            <p:nvPicPr>
              <p:cNvPr id="9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2699536">
                <a:off x="14196" y="-660"/>
                <a:ext cx="7411" cy="3524"/>
              </a:xfrm>
              <a:prstGeom prst="rect">
                <a:avLst/>
              </a:prstGeom>
            </p:spPr>
          </p:pic>
          <p:pic>
            <p:nvPicPr>
              <p:cNvPr id="474" name="Picture" descr="Picture"/>
              <p:cNvPicPr>
                <a:picLocks noChangeAspect="1"/>
              </p:cNvPicPr>
              <p:nvPr/>
            </p:nvPicPr>
            <p:blipFill>
              <a:blip r:embed="rId7" cstate="print">
                <a:alphaModFix/>
              </a:blip>
              <a:stretch>
                <a:fillRect/>
              </a:stretch>
            </p:blipFill>
            <p:spPr>
              <a:xfrm rot="1468767">
                <a:off x="13199" y="-2007"/>
                <a:ext cx="7411" cy="3524"/>
              </a:xfrm>
              <a:prstGeom prst="rect">
                <a:avLst/>
              </a:prstGeom>
            </p:spPr>
          </p:pic>
          <p:pic>
            <p:nvPicPr>
              <p:cNvPr id="949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2456784">
                <a:off x="16095" y="-1506"/>
                <a:ext cx="5676" cy="3524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54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20087" y="579524"/>
            <a:ext cx="6136890" cy="762989"/>
            <a:chOff x="12044" y="2433"/>
            <a:chExt cx="3517" cy="591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433"/>
              <a:ext cx="2348" cy="4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三相整流器结构图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44" y="3007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247" name="对象 10246"/>
          <p:cNvGraphicFramePr>
            <a:graphicFrameLocks noChangeAspect="1"/>
          </p:cNvGraphicFramePr>
          <p:nvPr/>
        </p:nvGraphicFramePr>
        <p:xfrm>
          <a:off x="955675" y="1320800"/>
          <a:ext cx="10641965" cy="542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94405" imgH="1781810" progId="">
                  <p:embed/>
                </p:oleObj>
              </mc:Choice>
              <mc:Fallback>
                <p:oleObj r:id="rId2" imgW="3494405" imgH="1781810" progId="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5675" y="1320800"/>
                        <a:ext cx="10641965" cy="54235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54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83742" y="84859"/>
            <a:ext cx="6136890" cy="762989"/>
            <a:chOff x="12044" y="2433"/>
            <a:chExt cx="3517" cy="591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433"/>
              <a:ext cx="2348" cy="4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matlab</a:t>
              </a:r>
              <a:r>
                <a:rPr lang="zh-CN" altLang="en-US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建模（总体）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44" y="3007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57S@6)}3)2C0XA6G5}JZT@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" y="967105"/>
            <a:ext cx="11807825" cy="583057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54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74852" y="84859"/>
            <a:ext cx="6136890" cy="762989"/>
            <a:chOff x="12044" y="2433"/>
            <a:chExt cx="3517" cy="591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433"/>
              <a:ext cx="2957" cy="4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matlab</a:t>
              </a:r>
              <a:r>
                <a:rPr lang="zh-CN" altLang="en-US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建模（主回路）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44" y="3007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)L)70A746@6H3IQY2~J1@3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" y="1005205"/>
            <a:ext cx="12054205" cy="564578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54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83742" y="84859"/>
            <a:ext cx="6136890" cy="762989"/>
            <a:chOff x="12044" y="2433"/>
            <a:chExt cx="3517" cy="591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433"/>
              <a:ext cx="2930" cy="4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matlab</a:t>
              </a:r>
              <a:r>
                <a:rPr lang="zh-CN" altLang="en-US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建模（控制部分）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44" y="3007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3IX967@KD$JBGY}A~QMYJ}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949960"/>
            <a:ext cx="12017375" cy="590804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763687" y="2373648"/>
            <a:ext cx="754980" cy="781014"/>
          </a:xfrm>
          <a:prstGeom prst="ellipse">
            <a:avLst/>
          </a:prstGeom>
          <a:solidFill>
            <a:srgbClr val="2C6BB8"/>
          </a:solidFill>
          <a:ln>
            <a:solidFill>
              <a:srgbClr val="F8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/>
              <a:t>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18000" y="2397125"/>
            <a:ext cx="3592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技术要求和</a:t>
            </a:r>
          </a:p>
          <a:p>
            <a:pPr algn="ctr"/>
            <a:r>
              <a:rPr lang="zh-CN" altLang="en-US" sz="440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主要设计内容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</a:endParaRPr>
          </a:p>
          <a:p>
            <a:pPr algn="ctr"/>
            <a:endParaRPr lang="zh-CN" altLang="en-US" sz="2000">
              <a:latin typeface="Times New Roman" panose="02020603050405020304" charset="0"/>
              <a:ea typeface="华文新魏" panose="02010800040101010101" charset="-122"/>
              <a:cs typeface="Times New Roman" panose="020206030504050203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531620" y="-1274445"/>
            <a:ext cx="15429230" cy="9584690"/>
            <a:chOff x="-2527" y="-2007"/>
            <a:chExt cx="24298" cy="15094"/>
          </a:xfrm>
        </p:grpSpPr>
        <p:grpSp>
          <p:nvGrpSpPr>
            <p:cNvPr id="3" name="组合 2"/>
            <p:cNvGrpSpPr/>
            <p:nvPr/>
          </p:nvGrpSpPr>
          <p:grpSpPr>
            <a:xfrm>
              <a:off x="-2527" y="5677"/>
              <a:ext cx="7410" cy="7410"/>
              <a:chOff x="-2527" y="5677"/>
              <a:chExt cx="7410" cy="7410"/>
            </a:xfrm>
          </p:grpSpPr>
          <p:pic>
            <p:nvPicPr>
              <p:cNvPr id="2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14212398">
                <a:off x="-3675" y="7620"/>
                <a:ext cx="7411" cy="3524"/>
              </a:xfrm>
              <a:prstGeom prst="rect">
                <a:avLst/>
              </a:prstGeom>
            </p:spPr>
          </p:pic>
          <p:pic>
            <p:nvPicPr>
              <p:cNvPr id="6" name="Picture" descr="Picture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</a:blip>
              <a:stretch>
                <a:fillRect/>
              </a:stretch>
            </p:blipFill>
            <p:spPr>
              <a:xfrm rot="12981305">
                <a:off x="-2527" y="8808"/>
                <a:ext cx="7411" cy="3524"/>
              </a:xfrm>
              <a:prstGeom prst="rect">
                <a:avLst/>
              </a:prstGeom>
            </p:spPr>
          </p:pic>
          <p:pic>
            <p:nvPicPr>
              <p:cNvPr id="7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13969482">
                <a:off x="-3468" y="8003"/>
                <a:ext cx="5676" cy="3524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13199" y="-2007"/>
              <a:ext cx="8572" cy="4871"/>
              <a:chOff x="13199" y="-2007"/>
              <a:chExt cx="8572" cy="4871"/>
            </a:xfrm>
          </p:grpSpPr>
          <p:pic>
            <p:nvPicPr>
              <p:cNvPr id="9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2699536">
                <a:off x="14196" y="-660"/>
                <a:ext cx="7411" cy="3524"/>
              </a:xfrm>
              <a:prstGeom prst="rect">
                <a:avLst/>
              </a:prstGeom>
            </p:spPr>
          </p:pic>
          <p:pic>
            <p:nvPicPr>
              <p:cNvPr id="474" name="Picture" descr="Picture"/>
              <p:cNvPicPr>
                <a:picLocks noChangeAspect="1"/>
              </p:cNvPicPr>
              <p:nvPr/>
            </p:nvPicPr>
            <p:blipFill>
              <a:blip r:embed="rId7" cstate="print">
                <a:alphaModFix/>
              </a:blip>
              <a:stretch>
                <a:fillRect/>
              </a:stretch>
            </p:blipFill>
            <p:spPr>
              <a:xfrm rot="1468767">
                <a:off x="13199" y="-2007"/>
                <a:ext cx="7411" cy="3524"/>
              </a:xfrm>
              <a:prstGeom prst="rect">
                <a:avLst/>
              </a:prstGeom>
            </p:spPr>
          </p:pic>
          <p:pic>
            <p:nvPicPr>
              <p:cNvPr id="949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2456784">
                <a:off x="16095" y="-1506"/>
                <a:ext cx="5676" cy="3524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5885" y="-7366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212930" y="500752"/>
            <a:ext cx="8636548" cy="670487"/>
            <a:chOff x="11717" y="2442"/>
            <a:chExt cx="3509" cy="137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37" y="2442"/>
              <a:ext cx="3189" cy="11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技术要求（左）和主要设计内容（右）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1717" y="2575"/>
              <a:ext cx="3509" cy="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34" name="矩形 18433"/>
          <p:cNvSpPr/>
          <p:nvPr/>
        </p:nvSpPr>
        <p:spPr>
          <a:xfrm>
            <a:off x="5998210" y="1278890"/>
            <a:ext cx="4989830" cy="3928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charset="0"/>
              </a:rPr>
              <a:t>1）设计交流侧电感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charset="0"/>
              </a:rPr>
              <a:t>2）设计直流侧电容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charset="0"/>
              </a:rPr>
              <a:t>3）设计电流内环的Kp、Ki参数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charset="0"/>
              </a:rPr>
              <a:t>4）设计电压外环的Kp、Ki参数。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charset="0"/>
              </a:rPr>
              <a:t>5）提交设计报告（需要结合运行控制系统理论给出详细的设计过程、以及仿真运行的结果）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charset="0"/>
              </a:rPr>
              <a:t>6）答辩汇报并展示设计成果</a:t>
            </a:r>
          </a:p>
        </p:txBody>
      </p:sp>
      <p:sp>
        <p:nvSpPr>
          <p:cNvPr id="2" name="矩形 1"/>
          <p:cNvSpPr/>
          <p:nvPr/>
        </p:nvSpPr>
        <p:spPr>
          <a:xfrm>
            <a:off x="1160145" y="1278890"/>
            <a:ext cx="4989830" cy="3928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charset="0"/>
              </a:rPr>
              <a:t>1）功率因数：0.85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charset="0"/>
              </a:rPr>
              <a:t>2）输出功率300KW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charset="0"/>
              </a:rPr>
              <a:t>3）三相输入电压380V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charset="0"/>
              </a:rPr>
              <a:t>4）整流直流电压：</a:t>
            </a:r>
            <a:r>
              <a:rPr lang="en-US" altLang="zh-CN" sz="2400" dirty="0">
                <a:latin typeface="Times New Roman" panose="02020603050405020304" charset="0"/>
              </a:rPr>
              <a:t>6</a:t>
            </a:r>
            <a:r>
              <a:rPr lang="zh-CN" altLang="en-US" sz="2400" dirty="0">
                <a:latin typeface="Times New Roman" panose="02020603050405020304" charset="0"/>
              </a:rPr>
              <a:t>00V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charset="0"/>
              </a:rPr>
              <a:t>5）开关频率4kHz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charset="0"/>
              </a:rPr>
              <a:t>6）直流侧带电阻性负载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charset="0"/>
              </a:rPr>
              <a:t>7）整流直流纹波小于5%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charset="0"/>
              </a:rPr>
              <a:t>8）交流侧电流谐波iTHD小于5%</a:t>
            </a: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MH_Number_1">
            <a:hlinkClick r:id="" action="ppaction://noaction"/>
          </p:cNvPr>
          <p:cNvSpPr/>
          <p:nvPr>
            <p:custDataLst>
              <p:tags r:id="rId2"/>
            </p:custDataLst>
          </p:nvPr>
        </p:nvSpPr>
        <p:spPr bwMode="auto">
          <a:xfrm>
            <a:off x="3275330" y="1155700"/>
            <a:ext cx="751840" cy="39433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2C6BB8"/>
          </a:solidFill>
          <a:ln w="12700">
            <a:noFill/>
            <a:miter lim="800000"/>
          </a:ln>
        </p:spPr>
        <p:txBody>
          <a:bodyPr wrap="square" lIns="90000" tIns="46800" rIns="90000" bIns="46800" anchor="ctr">
            <a:noAutofit/>
          </a:bodyPr>
          <a:lstStyle/>
          <a:p>
            <a:pPr algn="ctr">
              <a:spcBef>
                <a:spcPct val="0"/>
              </a:spcBef>
            </a:pP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84" name="MH_Entry_1">
            <a:hlinkClick r:id="" action="ppaction://noaction"/>
          </p:cNvPr>
          <p:cNvSpPr/>
          <p:nvPr>
            <p:custDataLst>
              <p:tags r:id="rId3"/>
            </p:custDataLst>
          </p:nvPr>
        </p:nvSpPr>
        <p:spPr>
          <a:xfrm>
            <a:off x="4027170" y="1504315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 cmpd="sng">
            <a:solidFill>
              <a:schemeClr val="accent1">
                <a:shade val="50000"/>
              </a:schemeClr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25000" lnSpcReduction="20000"/>
          </a:bodyPr>
          <a:lstStyle/>
          <a:p>
            <a:pPr algn="ctr">
              <a:lnSpc>
                <a:spcPct val="13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85" name="MH_Number_2">
            <a:hlinkClick r:id="" action="ppaction://noaction"/>
          </p:cNvPr>
          <p:cNvSpPr/>
          <p:nvPr>
            <p:custDataLst>
              <p:tags r:id="rId4"/>
            </p:custDataLst>
          </p:nvPr>
        </p:nvSpPr>
        <p:spPr bwMode="auto">
          <a:xfrm>
            <a:off x="3275330" y="2006600"/>
            <a:ext cx="751840" cy="39433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2C6BB8"/>
          </a:solidFill>
          <a:ln w="12700">
            <a:noFill/>
            <a:miter lim="800000"/>
          </a:ln>
        </p:spPr>
        <p:txBody>
          <a:bodyPr wrap="square" lIns="90000" tIns="46800" rIns="90000" bIns="46800" anchor="ctr">
            <a:noAutofit/>
          </a:bodyPr>
          <a:lstStyle/>
          <a:p>
            <a:pPr algn="ctr">
              <a:spcBef>
                <a:spcPct val="0"/>
              </a:spcBef>
            </a:pP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86" name="MH_Number_3">
            <a:hlinkClick r:id="" action="ppaction://noaction"/>
          </p:cNvPr>
          <p:cNvSpPr/>
          <p:nvPr>
            <p:custDataLst>
              <p:tags r:id="rId5"/>
            </p:custDataLst>
          </p:nvPr>
        </p:nvSpPr>
        <p:spPr bwMode="auto">
          <a:xfrm>
            <a:off x="3275330" y="2858135"/>
            <a:ext cx="751840" cy="39433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2C6BB8"/>
          </a:solidFill>
          <a:ln w="12700">
            <a:noFill/>
            <a:miter lim="800000"/>
          </a:ln>
        </p:spPr>
        <p:txBody>
          <a:bodyPr wrap="square" lIns="90000" tIns="46800" rIns="90000" bIns="46800" anchor="ctr">
            <a:noAutofit/>
          </a:bodyPr>
          <a:lstStyle/>
          <a:p>
            <a:pPr algn="ctr">
              <a:spcBef>
                <a:spcPct val="0"/>
              </a:spcBef>
            </a:pP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87" name="MH_Number_4">
            <a:hlinkClick r:id="" action="ppaction://noaction"/>
          </p:cNvPr>
          <p:cNvSpPr/>
          <p:nvPr>
            <p:custDataLst>
              <p:tags r:id="rId6"/>
            </p:custDataLst>
          </p:nvPr>
        </p:nvSpPr>
        <p:spPr bwMode="auto">
          <a:xfrm>
            <a:off x="3275330" y="3709670"/>
            <a:ext cx="751840" cy="39433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2C6BB8"/>
          </a:solidFill>
          <a:ln w="12700">
            <a:noFill/>
            <a:miter lim="800000"/>
          </a:ln>
        </p:spPr>
        <p:txBody>
          <a:bodyPr wrap="square" lIns="90000" tIns="46800" rIns="90000" bIns="46800" anchor="ctr">
            <a:noAutofit/>
          </a:bodyPr>
          <a:lstStyle/>
          <a:p>
            <a:pPr algn="ctr">
              <a:spcBef>
                <a:spcPct val="0"/>
              </a:spcBef>
            </a:pP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88" name="MH_Number_4">
            <a:hlinkClick r:id="" action="ppaction://noaction"/>
          </p:cNvPr>
          <p:cNvSpPr/>
          <p:nvPr>
            <p:custDataLst>
              <p:tags r:id="rId7"/>
            </p:custDataLst>
          </p:nvPr>
        </p:nvSpPr>
        <p:spPr bwMode="auto">
          <a:xfrm>
            <a:off x="3275330" y="4560570"/>
            <a:ext cx="751840" cy="39433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2C6BB8"/>
          </a:solidFill>
          <a:ln w="12700">
            <a:noFill/>
            <a:miter lim="800000"/>
          </a:ln>
        </p:spPr>
        <p:txBody>
          <a:bodyPr wrap="square" lIns="90000" tIns="46800" rIns="90000" bIns="46800" anchor="ctr">
            <a:noAutofit/>
          </a:bodyPr>
          <a:lstStyle/>
          <a:p>
            <a:pPr algn="ctr">
              <a:spcBef>
                <a:spcPct val="0"/>
              </a:spcBef>
            </a:pP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89" name="MH_Number_4">
            <a:hlinkClick r:id="" action="ppaction://noaction"/>
          </p:cNvPr>
          <p:cNvSpPr/>
          <p:nvPr>
            <p:custDataLst>
              <p:tags r:id="rId8"/>
            </p:custDataLst>
          </p:nvPr>
        </p:nvSpPr>
        <p:spPr bwMode="auto">
          <a:xfrm>
            <a:off x="3275330" y="5412105"/>
            <a:ext cx="751840" cy="394335"/>
          </a:xfrm>
          <a:custGeom>
            <a:avLst/>
            <a:gdLst>
              <a:gd name="connsiteX0" fmla="*/ 0 w 374121"/>
              <a:gd name="connsiteY0" fmla="*/ 0 h 196322"/>
              <a:gd name="connsiteX1" fmla="*/ 274519 w 374121"/>
              <a:gd name="connsiteY1" fmla="*/ 0 h 196322"/>
              <a:gd name="connsiteX2" fmla="*/ 374121 w 374121"/>
              <a:gd name="connsiteY2" fmla="*/ 196322 h 196322"/>
              <a:gd name="connsiteX3" fmla="*/ 0 w 374121"/>
              <a:gd name="connsiteY3" fmla="*/ 196322 h 1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121" h="196322">
                <a:moveTo>
                  <a:pt x="0" y="0"/>
                </a:moveTo>
                <a:lnTo>
                  <a:pt x="274519" y="0"/>
                </a:lnTo>
                <a:lnTo>
                  <a:pt x="374121" y="196322"/>
                </a:lnTo>
                <a:lnTo>
                  <a:pt x="0" y="196322"/>
                </a:lnTo>
                <a:close/>
              </a:path>
            </a:pathLst>
          </a:custGeom>
          <a:solidFill>
            <a:srgbClr val="2C6BB8"/>
          </a:solidFill>
          <a:ln w="12700">
            <a:noFill/>
            <a:miter lim="800000"/>
          </a:ln>
        </p:spPr>
        <p:txBody>
          <a:bodyPr wrap="square" lIns="90000" tIns="46800" rIns="90000" bIns="46800" anchor="ctr">
            <a:noAutofit/>
          </a:bodyPr>
          <a:lstStyle/>
          <a:p>
            <a:pPr algn="ctr">
              <a:spcBef>
                <a:spcPct val="0"/>
              </a:spcBef>
            </a:pP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90" name="文本框 989"/>
          <p:cNvSpPr txBox="1"/>
          <p:nvPr>
            <p:custDataLst>
              <p:tags r:id="rId9"/>
            </p:custDataLst>
          </p:nvPr>
        </p:nvSpPr>
        <p:spPr>
          <a:xfrm>
            <a:off x="3275330" y="1155700"/>
            <a:ext cx="556260" cy="394335"/>
          </a:xfrm>
          <a:prstGeom prst="rect">
            <a:avLst/>
          </a:prstGeom>
          <a:solidFill>
            <a:srgbClr val="2C6BB8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01</a:t>
            </a:r>
          </a:p>
        </p:txBody>
      </p:sp>
      <p:sp>
        <p:nvSpPr>
          <p:cNvPr id="991" name="文本框 990"/>
          <p:cNvSpPr txBox="1"/>
          <p:nvPr>
            <p:custDataLst>
              <p:tags r:id="rId10"/>
            </p:custDataLst>
          </p:nvPr>
        </p:nvSpPr>
        <p:spPr>
          <a:xfrm>
            <a:off x="3275330" y="2006600"/>
            <a:ext cx="556260" cy="394335"/>
          </a:xfrm>
          <a:prstGeom prst="rect">
            <a:avLst/>
          </a:prstGeom>
          <a:solidFill>
            <a:srgbClr val="2C6BB8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02</a:t>
            </a:r>
          </a:p>
        </p:txBody>
      </p:sp>
      <p:sp>
        <p:nvSpPr>
          <p:cNvPr id="992" name="文本框 991"/>
          <p:cNvSpPr txBox="1"/>
          <p:nvPr>
            <p:custDataLst>
              <p:tags r:id="rId11"/>
            </p:custDataLst>
          </p:nvPr>
        </p:nvSpPr>
        <p:spPr>
          <a:xfrm>
            <a:off x="3275330" y="2858135"/>
            <a:ext cx="556260" cy="394335"/>
          </a:xfrm>
          <a:prstGeom prst="rect">
            <a:avLst/>
          </a:prstGeom>
          <a:solidFill>
            <a:srgbClr val="2C6BB8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03</a:t>
            </a:r>
          </a:p>
        </p:txBody>
      </p:sp>
      <p:sp>
        <p:nvSpPr>
          <p:cNvPr id="993" name="文本框 992"/>
          <p:cNvSpPr txBox="1"/>
          <p:nvPr>
            <p:custDataLst>
              <p:tags r:id="rId12"/>
            </p:custDataLst>
          </p:nvPr>
        </p:nvSpPr>
        <p:spPr>
          <a:xfrm>
            <a:off x="3275330" y="3709670"/>
            <a:ext cx="556260" cy="394335"/>
          </a:xfrm>
          <a:prstGeom prst="rect">
            <a:avLst/>
          </a:prstGeom>
          <a:solidFill>
            <a:srgbClr val="2C6BB8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04</a:t>
            </a:r>
          </a:p>
        </p:txBody>
      </p:sp>
      <p:sp>
        <p:nvSpPr>
          <p:cNvPr id="994" name="文本框 993"/>
          <p:cNvSpPr txBox="1"/>
          <p:nvPr>
            <p:custDataLst>
              <p:tags r:id="rId13"/>
            </p:custDataLst>
          </p:nvPr>
        </p:nvSpPr>
        <p:spPr>
          <a:xfrm>
            <a:off x="3275330" y="4560570"/>
            <a:ext cx="556260" cy="394335"/>
          </a:xfrm>
          <a:prstGeom prst="rect">
            <a:avLst/>
          </a:prstGeom>
          <a:solidFill>
            <a:srgbClr val="2C6BB8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05</a:t>
            </a:r>
          </a:p>
        </p:txBody>
      </p:sp>
      <p:sp>
        <p:nvSpPr>
          <p:cNvPr id="995" name="文本框 994"/>
          <p:cNvSpPr txBox="1"/>
          <p:nvPr>
            <p:custDataLst>
              <p:tags r:id="rId14"/>
            </p:custDataLst>
          </p:nvPr>
        </p:nvSpPr>
        <p:spPr>
          <a:xfrm>
            <a:off x="3275330" y="5412105"/>
            <a:ext cx="556260" cy="394335"/>
          </a:xfrm>
          <a:prstGeom prst="rect">
            <a:avLst/>
          </a:prstGeom>
          <a:solidFill>
            <a:srgbClr val="2C6BB8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06</a:t>
            </a:r>
          </a:p>
        </p:txBody>
      </p:sp>
      <p:sp>
        <p:nvSpPr>
          <p:cNvPr id="996" name="MH_Entry_1">
            <a:hlinkClick r:id="" action="ppaction://noaction"/>
          </p:cNvPr>
          <p:cNvSpPr/>
          <p:nvPr>
            <p:custDataLst>
              <p:tags r:id="rId15"/>
            </p:custDataLst>
          </p:nvPr>
        </p:nvSpPr>
        <p:spPr>
          <a:xfrm>
            <a:off x="4027170" y="2351405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25000" lnSpcReduction="20000"/>
          </a:bodyPr>
          <a:lstStyle/>
          <a:p>
            <a:pPr algn="ctr">
              <a:lnSpc>
                <a:spcPct val="13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97" name="MH_Entry_1">
            <a:hlinkClick r:id="" action="ppaction://noaction"/>
          </p:cNvPr>
          <p:cNvSpPr/>
          <p:nvPr>
            <p:custDataLst>
              <p:tags r:id="rId16"/>
            </p:custDataLst>
          </p:nvPr>
        </p:nvSpPr>
        <p:spPr>
          <a:xfrm>
            <a:off x="4027170" y="3210560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25000" lnSpcReduction="20000"/>
          </a:bodyPr>
          <a:lstStyle/>
          <a:p>
            <a:pPr algn="ctr">
              <a:lnSpc>
                <a:spcPct val="13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98" name="MH_Entry_1">
            <a:hlinkClick r:id="" action="ppaction://noaction"/>
          </p:cNvPr>
          <p:cNvSpPr/>
          <p:nvPr>
            <p:custDataLst>
              <p:tags r:id="rId17"/>
            </p:custDataLst>
          </p:nvPr>
        </p:nvSpPr>
        <p:spPr>
          <a:xfrm>
            <a:off x="4027170" y="4063365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25000" lnSpcReduction="20000"/>
          </a:bodyPr>
          <a:lstStyle/>
          <a:p>
            <a:pPr algn="ctr">
              <a:lnSpc>
                <a:spcPct val="13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99" name="MH_Entry_1">
            <a:hlinkClick r:id="" action="ppaction://noaction"/>
          </p:cNvPr>
          <p:cNvSpPr/>
          <p:nvPr>
            <p:custDataLst>
              <p:tags r:id="rId18"/>
            </p:custDataLst>
          </p:nvPr>
        </p:nvSpPr>
        <p:spPr>
          <a:xfrm>
            <a:off x="4027170" y="4912360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25000" lnSpcReduction="20000"/>
          </a:bodyPr>
          <a:lstStyle/>
          <a:p>
            <a:pPr algn="ctr">
              <a:lnSpc>
                <a:spcPct val="13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00" name="MH_Entry_1">
            <a:hlinkClick r:id="" action="ppaction://noaction"/>
          </p:cNvPr>
          <p:cNvSpPr/>
          <p:nvPr>
            <p:custDataLst>
              <p:tags r:id="rId19"/>
            </p:custDataLst>
          </p:nvPr>
        </p:nvSpPr>
        <p:spPr>
          <a:xfrm>
            <a:off x="4027170" y="5765165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25000" lnSpcReduction="20000"/>
          </a:bodyPr>
          <a:lstStyle/>
          <a:p>
            <a:pPr algn="ctr">
              <a:lnSpc>
                <a:spcPct val="13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01" name="文本框 1000"/>
          <p:cNvSpPr txBox="1"/>
          <p:nvPr>
            <p:custDataLst>
              <p:tags r:id="rId20"/>
            </p:custDataLst>
          </p:nvPr>
        </p:nvSpPr>
        <p:spPr>
          <a:xfrm>
            <a:off x="4027170" y="1033780"/>
            <a:ext cx="4890135" cy="500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研究背景</a:t>
            </a:r>
          </a:p>
        </p:txBody>
      </p:sp>
      <p:sp>
        <p:nvSpPr>
          <p:cNvPr id="1002" name="文本框 1001"/>
          <p:cNvSpPr txBox="1"/>
          <p:nvPr>
            <p:custDataLst>
              <p:tags r:id="rId21"/>
            </p:custDataLst>
          </p:nvPr>
        </p:nvSpPr>
        <p:spPr>
          <a:xfrm>
            <a:off x="4027170" y="1892935"/>
            <a:ext cx="4890135" cy="500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PWM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整流器基本原理</a:t>
            </a:r>
          </a:p>
        </p:txBody>
      </p:sp>
      <p:sp>
        <p:nvSpPr>
          <p:cNvPr id="1003" name="文本框 1002"/>
          <p:cNvSpPr txBox="1"/>
          <p:nvPr>
            <p:custDataLst>
              <p:tags r:id="rId22"/>
            </p:custDataLst>
          </p:nvPr>
        </p:nvSpPr>
        <p:spPr>
          <a:xfrm>
            <a:off x="4027170" y="2752090"/>
            <a:ext cx="4890135" cy="500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主要设计内容</a:t>
            </a:r>
            <a:endParaRPr lang="zh-CN" altLang="en-US" sz="2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04" name="文本框 1003"/>
          <p:cNvSpPr txBox="1"/>
          <p:nvPr>
            <p:custDataLst>
              <p:tags r:id="rId23"/>
            </p:custDataLst>
          </p:nvPr>
        </p:nvSpPr>
        <p:spPr>
          <a:xfrm>
            <a:off x="4027170" y="3604895"/>
            <a:ext cx="4890135" cy="500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计划安排</a:t>
            </a:r>
          </a:p>
        </p:txBody>
      </p:sp>
      <p:sp>
        <p:nvSpPr>
          <p:cNvPr id="1005" name="文本框 1004"/>
          <p:cNvSpPr txBox="1"/>
          <p:nvPr>
            <p:custDataLst>
              <p:tags r:id="rId24"/>
            </p:custDataLst>
          </p:nvPr>
        </p:nvSpPr>
        <p:spPr>
          <a:xfrm>
            <a:off x="4027170" y="4453890"/>
            <a:ext cx="4890135" cy="500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前期工作</a:t>
            </a:r>
          </a:p>
        </p:txBody>
      </p:sp>
      <p:sp>
        <p:nvSpPr>
          <p:cNvPr id="1006" name="文本框 1005"/>
          <p:cNvSpPr txBox="1"/>
          <p:nvPr>
            <p:custDataLst>
              <p:tags r:id="rId25"/>
            </p:custDataLst>
          </p:nvPr>
        </p:nvSpPr>
        <p:spPr>
          <a:xfrm>
            <a:off x="4027170" y="5306695"/>
            <a:ext cx="4890135" cy="500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创新点与难点</a:t>
            </a:r>
          </a:p>
        </p:txBody>
      </p:sp>
      <p:sp>
        <p:nvSpPr>
          <p:cNvPr id="1007" name="矩形 1006"/>
          <p:cNvSpPr/>
          <p:nvPr/>
        </p:nvSpPr>
        <p:spPr>
          <a:xfrm>
            <a:off x="10529570" y="238760"/>
            <a:ext cx="1024890" cy="21228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accent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目 录</a:t>
            </a:r>
          </a:p>
        </p:txBody>
      </p:sp>
      <p:sp>
        <p:nvSpPr>
          <p:cNvPr id="2" name="MH_Entry_1">
            <a:hlinkClick r:id="" action="ppaction://noaction"/>
          </p:cNvPr>
          <p:cNvSpPr/>
          <p:nvPr>
            <p:custDataLst>
              <p:tags r:id="rId26"/>
            </p:custDataLst>
          </p:nvPr>
        </p:nvSpPr>
        <p:spPr>
          <a:xfrm>
            <a:off x="4027170" y="2347595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 cmpd="sng">
            <a:solidFill>
              <a:schemeClr val="accent1">
                <a:shade val="50000"/>
              </a:schemeClr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25000" lnSpcReduction="20000"/>
          </a:bodyPr>
          <a:lstStyle/>
          <a:p>
            <a:pPr algn="ctr">
              <a:lnSpc>
                <a:spcPct val="13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MH_Entry_1">
            <a:hlinkClick r:id="" action="ppaction://noaction"/>
          </p:cNvPr>
          <p:cNvSpPr/>
          <p:nvPr>
            <p:custDataLst>
              <p:tags r:id="rId27"/>
            </p:custDataLst>
          </p:nvPr>
        </p:nvSpPr>
        <p:spPr>
          <a:xfrm>
            <a:off x="4027170" y="3210560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 cmpd="sng">
            <a:solidFill>
              <a:schemeClr val="accent1">
                <a:shade val="50000"/>
              </a:schemeClr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25000" lnSpcReduction="20000"/>
          </a:bodyPr>
          <a:lstStyle/>
          <a:p>
            <a:pPr algn="ctr">
              <a:lnSpc>
                <a:spcPct val="13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MH_Entry_1">
            <a:hlinkClick r:id="" action="ppaction://noaction"/>
          </p:cNvPr>
          <p:cNvSpPr/>
          <p:nvPr>
            <p:custDataLst>
              <p:tags r:id="rId28"/>
            </p:custDataLst>
          </p:nvPr>
        </p:nvSpPr>
        <p:spPr>
          <a:xfrm>
            <a:off x="4027170" y="4063365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 cmpd="sng">
            <a:solidFill>
              <a:schemeClr val="accent1">
                <a:shade val="50000"/>
              </a:schemeClr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25000" lnSpcReduction="20000"/>
          </a:bodyPr>
          <a:lstStyle/>
          <a:p>
            <a:pPr algn="ctr">
              <a:lnSpc>
                <a:spcPct val="13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MH_Entry_1">
            <a:hlinkClick r:id="" action="ppaction://noaction"/>
          </p:cNvPr>
          <p:cNvSpPr/>
          <p:nvPr>
            <p:custDataLst>
              <p:tags r:id="rId29"/>
            </p:custDataLst>
          </p:nvPr>
        </p:nvSpPr>
        <p:spPr>
          <a:xfrm>
            <a:off x="4027170" y="4912360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 cmpd="sng">
            <a:solidFill>
              <a:schemeClr val="accent1">
                <a:shade val="50000"/>
              </a:schemeClr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25000" lnSpcReduction="20000"/>
          </a:bodyPr>
          <a:lstStyle/>
          <a:p>
            <a:pPr algn="ctr">
              <a:lnSpc>
                <a:spcPct val="13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MH_Entry_1">
            <a:hlinkClick r:id="" action="ppaction://noaction"/>
          </p:cNvPr>
          <p:cNvSpPr/>
          <p:nvPr>
            <p:custDataLst>
              <p:tags r:id="rId30"/>
            </p:custDataLst>
          </p:nvPr>
        </p:nvSpPr>
        <p:spPr>
          <a:xfrm>
            <a:off x="4027170" y="5765165"/>
            <a:ext cx="4890135" cy="457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 cmpd="sng">
            <a:solidFill>
              <a:schemeClr val="accent1">
                <a:shade val="50000"/>
              </a:schemeClr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25000" lnSpcReduction="20000"/>
          </a:bodyPr>
          <a:lstStyle/>
          <a:p>
            <a:pPr algn="ctr">
              <a:lnSpc>
                <a:spcPct val="13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516890" y="4993005"/>
            <a:ext cx="1957070" cy="2842260"/>
            <a:chOff x="-857" y="6645"/>
            <a:chExt cx="3082" cy="4476"/>
          </a:xfrm>
        </p:grpSpPr>
        <p:pic>
          <p:nvPicPr>
            <p:cNvPr id="1424" name="Picture" descr="Picture"/>
            <p:cNvPicPr>
              <a:picLocks noChangeAspect="1"/>
            </p:cNvPicPr>
            <p:nvPr/>
          </p:nvPicPr>
          <p:blipFill>
            <a:blip r:embed="rId32" cstate="print">
              <a:alphaModFix/>
            </a:blip>
            <a:stretch>
              <a:fillRect/>
            </a:stretch>
          </p:blipFill>
          <p:spPr>
            <a:xfrm rot="14212398">
              <a:off x="-2032" y="8150"/>
              <a:ext cx="4477" cy="1466"/>
            </a:xfrm>
            <a:prstGeom prst="rect">
              <a:avLst/>
            </a:prstGeom>
          </p:spPr>
        </p:pic>
        <p:pic>
          <p:nvPicPr>
            <p:cNvPr id="1900" name="Picture" descr="Picture"/>
            <p:cNvPicPr>
              <a:picLocks noChangeAspect="1"/>
            </p:cNvPicPr>
            <p:nvPr/>
          </p:nvPicPr>
          <p:blipFill>
            <a:blip r:embed="rId33" cstate="print">
              <a:alphaModFix/>
            </a:blip>
            <a:stretch>
              <a:fillRect/>
            </a:stretch>
          </p:blipFill>
          <p:spPr>
            <a:xfrm rot="12981305">
              <a:off x="-857" y="8536"/>
              <a:ext cx="3082" cy="2129"/>
            </a:xfrm>
            <a:prstGeom prst="rect">
              <a:avLst/>
            </a:prstGeom>
          </p:spPr>
        </p:pic>
        <p:pic>
          <p:nvPicPr>
            <p:cNvPr id="2377" name="Picture" descr="Picture"/>
            <p:cNvPicPr>
              <a:picLocks noChangeAspect="1"/>
            </p:cNvPicPr>
            <p:nvPr/>
          </p:nvPicPr>
          <p:blipFill>
            <a:blip r:embed="rId34" cstate="print">
              <a:alphaModFix/>
            </a:blip>
            <a:stretch>
              <a:fillRect/>
            </a:stretch>
          </p:blipFill>
          <p:spPr>
            <a:xfrm rot="13969482">
              <a:off x="-1782" y="8381"/>
              <a:ext cx="3429" cy="1466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763687" y="2373648"/>
            <a:ext cx="754980" cy="781014"/>
          </a:xfrm>
          <a:prstGeom prst="ellipse">
            <a:avLst/>
          </a:prstGeom>
          <a:solidFill>
            <a:srgbClr val="2C6BB8"/>
          </a:solidFill>
          <a:ln>
            <a:solidFill>
              <a:srgbClr val="F8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/>
              <a:t>5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18660" y="2360930"/>
            <a:ext cx="359283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</a:rPr>
              <a:t>三相</a:t>
            </a:r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</a:rPr>
              <a:t>PWM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</a:rPr>
              <a:t>整流器参数的设计</a:t>
            </a:r>
          </a:p>
          <a:p>
            <a:pPr algn="ctr"/>
            <a:endParaRPr lang="zh-CN" altLang="en-US" sz="2000">
              <a:latin typeface="Times New Roman" panose="02020603050405020304" charset="0"/>
              <a:ea typeface="华文新魏" panose="02010800040101010101" charset="-122"/>
              <a:cs typeface="Times New Roman" panose="020206030504050203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531620" y="-1274445"/>
            <a:ext cx="15429230" cy="9584690"/>
            <a:chOff x="-2527" y="-2007"/>
            <a:chExt cx="24298" cy="15094"/>
          </a:xfrm>
        </p:grpSpPr>
        <p:grpSp>
          <p:nvGrpSpPr>
            <p:cNvPr id="3" name="组合 2"/>
            <p:cNvGrpSpPr/>
            <p:nvPr/>
          </p:nvGrpSpPr>
          <p:grpSpPr>
            <a:xfrm>
              <a:off x="-2527" y="5677"/>
              <a:ext cx="7410" cy="7410"/>
              <a:chOff x="-2527" y="5677"/>
              <a:chExt cx="7410" cy="7410"/>
            </a:xfrm>
          </p:grpSpPr>
          <p:pic>
            <p:nvPicPr>
              <p:cNvPr id="2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14212398">
                <a:off x="-3675" y="7620"/>
                <a:ext cx="7411" cy="3524"/>
              </a:xfrm>
              <a:prstGeom prst="rect">
                <a:avLst/>
              </a:prstGeom>
            </p:spPr>
          </p:pic>
          <p:pic>
            <p:nvPicPr>
              <p:cNvPr id="6" name="Picture" descr="Picture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</a:blip>
              <a:stretch>
                <a:fillRect/>
              </a:stretch>
            </p:blipFill>
            <p:spPr>
              <a:xfrm rot="12981305">
                <a:off x="-2527" y="8808"/>
                <a:ext cx="7411" cy="3524"/>
              </a:xfrm>
              <a:prstGeom prst="rect">
                <a:avLst/>
              </a:prstGeom>
            </p:spPr>
          </p:pic>
          <p:pic>
            <p:nvPicPr>
              <p:cNvPr id="7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13969482">
                <a:off x="-3468" y="8003"/>
                <a:ext cx="5676" cy="3524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13199" y="-2007"/>
              <a:ext cx="8572" cy="4871"/>
              <a:chOff x="13199" y="-2007"/>
              <a:chExt cx="8572" cy="4871"/>
            </a:xfrm>
          </p:grpSpPr>
          <p:pic>
            <p:nvPicPr>
              <p:cNvPr id="9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2699536">
                <a:off x="14196" y="-660"/>
                <a:ext cx="7411" cy="3524"/>
              </a:xfrm>
              <a:prstGeom prst="rect">
                <a:avLst/>
              </a:prstGeom>
            </p:spPr>
          </p:pic>
          <p:pic>
            <p:nvPicPr>
              <p:cNvPr id="474" name="Picture" descr="Picture"/>
              <p:cNvPicPr>
                <a:picLocks noChangeAspect="1"/>
              </p:cNvPicPr>
              <p:nvPr/>
            </p:nvPicPr>
            <p:blipFill>
              <a:blip r:embed="rId7" cstate="print">
                <a:alphaModFix/>
              </a:blip>
              <a:stretch>
                <a:fillRect/>
              </a:stretch>
            </p:blipFill>
            <p:spPr>
              <a:xfrm rot="1468767">
                <a:off x="13199" y="-2007"/>
                <a:ext cx="7411" cy="3524"/>
              </a:xfrm>
              <a:prstGeom prst="rect">
                <a:avLst/>
              </a:prstGeom>
            </p:spPr>
          </p:pic>
          <p:pic>
            <p:nvPicPr>
              <p:cNvPr id="949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2456784">
                <a:off x="16095" y="-1506"/>
                <a:ext cx="5676" cy="3524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54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842645" y="1651635"/>
            <a:ext cx="6136640" cy="2222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25605"/>
          <p:cNvSpPr/>
          <p:nvPr/>
        </p:nvSpPr>
        <p:spPr>
          <a:xfrm>
            <a:off x="702889" y="1929168"/>
            <a:ext cx="7296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r>
              <a:rPr lang="zh-CN" altLang="en-US" sz="2400" dirty="0">
                <a:latin typeface="Times New Roman" panose="02020603050405020304" charset="0"/>
                <a:ea typeface="宋体" panose="02010600030101010101" pitchFamily="2" charset="-122"/>
              </a:rPr>
              <a:t>电感上压降尽可能小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Times New Roman" panose="02020603050405020304" charset="0"/>
                <a:ea typeface="宋体" panose="02010600030101010101" pitchFamily="2" charset="-122"/>
              </a:rPr>
              <a:t>一般不大于电源额定电压的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</a:rPr>
              <a:t>30% </a:t>
            </a:r>
          </a:p>
        </p:txBody>
      </p:sp>
      <p:sp>
        <p:nvSpPr>
          <p:cNvPr id="6" name="矩形 25606"/>
          <p:cNvSpPr/>
          <p:nvPr/>
        </p:nvSpPr>
        <p:spPr>
          <a:xfrm>
            <a:off x="702889" y="2436213"/>
            <a:ext cx="73739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r>
              <a:rPr lang="zh-CN" altLang="en-US" sz="2400" dirty="0">
                <a:latin typeface="Times New Roman" panose="02020603050405020304" charset="0"/>
                <a:ea typeface="宋体" panose="02010600030101010101" pitchFamily="2" charset="-122"/>
              </a:rPr>
              <a:t>交流侧电流总畸变率</a:t>
            </a:r>
            <a:r>
              <a:rPr lang="en-US" altLang="zh-CN" sz="2400" i="1" dirty="0">
                <a:latin typeface="Times New Roman" panose="02020603050405020304" charset="0"/>
                <a:ea typeface="宋体" panose="02010600030101010101" pitchFamily="2" charset="-122"/>
              </a:rPr>
              <a:t>THD</a:t>
            </a:r>
            <a:r>
              <a:rPr lang="zh-CN" altLang="en-US" sz="2400" dirty="0">
                <a:latin typeface="Times New Roman" panose="02020603050405020304" charset="0"/>
                <a:ea typeface="宋体" panose="02010600030101010101" pitchFamily="2" charset="-122"/>
              </a:rPr>
              <a:t>尽可能小，一般要求低于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</a:rPr>
              <a:t>5% </a:t>
            </a:r>
          </a:p>
        </p:txBody>
      </p:sp>
      <p:sp>
        <p:nvSpPr>
          <p:cNvPr id="7" name="矩形 25607"/>
          <p:cNvSpPr/>
          <p:nvPr/>
        </p:nvSpPr>
        <p:spPr>
          <a:xfrm>
            <a:off x="702889" y="2869527"/>
            <a:ext cx="7634287" cy="822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zh-CN" altLang="en-US" sz="2400" dirty="0">
                <a:latin typeface="Times New Roman" panose="02020603050405020304" charset="0"/>
                <a:ea typeface="宋体" panose="02010600030101010101" pitchFamily="2" charset="-122"/>
              </a:rPr>
              <a:t>在一个开关周期内交流侧电流的最大超调量尽可能小，一般要求小于交流侧额定电流峰值的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</a:rPr>
              <a:t>10% </a:t>
            </a:r>
          </a:p>
        </p:txBody>
      </p:sp>
      <p:sp>
        <p:nvSpPr>
          <p:cNvPr id="10" name="矩形 25602"/>
          <p:cNvSpPr/>
          <p:nvPr/>
        </p:nvSpPr>
        <p:spPr>
          <a:xfrm>
            <a:off x="1436053" y="940118"/>
            <a:ext cx="311912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indent="0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latin typeface="Times New Roman" panose="02020603050405020304" charset="0"/>
                <a:ea typeface="宋体" panose="02010600030101010101" pitchFamily="2" charset="-122"/>
              </a:rPr>
              <a:t>交流侧电感的选择</a:t>
            </a:r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7700" y="5677803"/>
            <a:ext cx="11261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模型：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0.25mh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9C119B-2698-2DCF-B231-B535B1D77AEE}"/>
                  </a:ext>
                </a:extLst>
              </p:cNvPr>
              <p:cNvSpPr txBox="1"/>
              <p:nvPr/>
            </p:nvSpPr>
            <p:spPr>
              <a:xfrm>
                <a:off x="496326" y="3794355"/>
                <a:ext cx="5309234" cy="1151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 algn="just"/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假设相邻两个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PWM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周期内电流的变化相等，可以得到电流脉动量为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∆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i</m:t>
                        </m:r>
                      </m:e>
                      <m:sub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+∆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i</m:t>
                        </m:r>
                      </m:e>
                      <m:sub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≈</m:t>
                    </m:r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m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ω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cs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dc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L</m:t>
                        </m:r>
                      </m:den>
                    </m:f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，为了将电流脉动量控制在一定范围内，则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9C119B-2698-2DCF-B231-B535B1D77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26" y="3794355"/>
                <a:ext cx="5309234" cy="1151982"/>
              </a:xfrm>
              <a:prstGeom prst="rect">
                <a:avLst/>
              </a:prstGeom>
              <a:blipFill>
                <a:blip r:embed="rId2"/>
                <a:stretch>
                  <a:fillRect l="-918" t="-3704" r="-1033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718C43E-0C1D-61E2-FC1C-707BEF481554}"/>
                  </a:ext>
                </a:extLst>
              </p:cNvPr>
              <p:cNvSpPr txBox="1"/>
              <p:nvPr/>
            </p:nvSpPr>
            <p:spPr>
              <a:xfrm>
                <a:off x="2565214" y="4954814"/>
                <a:ext cx="3082550" cy="840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cs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+∆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718C43E-0C1D-61E2-FC1C-707BEF481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214" y="4954814"/>
                <a:ext cx="3082550" cy="840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9258467-EED9-0D69-454A-9B1AF34118B3}"/>
                  </a:ext>
                </a:extLst>
              </p:cNvPr>
              <p:cNvSpPr txBox="1"/>
              <p:nvPr/>
            </p:nvSpPr>
            <p:spPr>
              <a:xfrm>
                <a:off x="5982726" y="3794355"/>
                <a:ext cx="6109446" cy="766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 algn="just"/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如果忽略零矢量的作用时间，则有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T</m:t>
                        </m:r>
                      </m:e>
                      <m:sub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≥</m:t>
                    </m:r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cs</m:t>
                            </m:r>
                          </m:sub>
                        </m:sSub>
                      </m:num>
                      <m:den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den>
                    </m:f>
                    <m:r>
                      <a:rPr lang="zh-CN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如果选取容许的最大电流脉动量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∆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max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=0.2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m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，则可以得到：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9258467-EED9-0D69-454A-9B1AF3411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726" y="3794355"/>
                <a:ext cx="6109446" cy="766813"/>
              </a:xfrm>
              <a:prstGeom prst="rect">
                <a:avLst/>
              </a:prstGeom>
              <a:blipFill>
                <a:blip r:embed="rId4"/>
                <a:stretch>
                  <a:fillRect l="-798" r="-798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43C7CE9-9F6A-33D2-F5B4-FC16B6C2AC6C}"/>
                  </a:ext>
                </a:extLst>
              </p:cNvPr>
              <p:cNvSpPr txBox="1"/>
              <p:nvPr/>
            </p:nvSpPr>
            <p:spPr>
              <a:xfrm>
                <a:off x="6979285" y="4722549"/>
                <a:ext cx="4086505" cy="79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≥3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cs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0.4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cs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43C7CE9-9F6A-33D2-F5B4-FC16B6C2A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285" y="4722549"/>
                <a:ext cx="4086505" cy="793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93FEC0A-A75F-F0D5-BBFF-BAF50F91C275}"/>
                  </a:ext>
                </a:extLst>
              </p:cNvPr>
              <p:cNvSpPr txBox="1"/>
              <p:nvPr/>
            </p:nvSpPr>
            <p:spPr>
              <a:xfrm>
                <a:off x="5502088" y="5496033"/>
                <a:ext cx="3650876" cy="869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cs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93FEC0A-A75F-F0D5-BBFF-BAF50F91C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88" y="5496033"/>
                <a:ext cx="3650876" cy="8697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DBA8EA78-43F9-67DF-EB07-28ECE568AAA0}"/>
              </a:ext>
            </a:extLst>
          </p:cNvPr>
          <p:cNvSpPr txBox="1"/>
          <p:nvPr/>
        </p:nvSpPr>
        <p:spPr>
          <a:xfrm>
            <a:off x="4078104" y="58955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功率跟踪条件</a:t>
            </a:r>
          </a:p>
        </p:txBody>
      </p:sp>
    </p:spTree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842645" y="1303655"/>
            <a:ext cx="6136640" cy="2222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2" name="矩形 26626"/>
          <p:cNvSpPr/>
          <p:nvPr/>
        </p:nvSpPr>
        <p:spPr>
          <a:xfrm>
            <a:off x="842328" y="597853"/>
            <a:ext cx="311912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indent="0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latin typeface="Times New Roman" panose="02020603050405020304" charset="0"/>
                <a:ea typeface="宋体" panose="02010600030101010101" pitchFamily="2" charset="-122"/>
              </a:rPr>
              <a:t>直流侧电容的选择</a:t>
            </a:r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5843" name="矩形 26627"/>
          <p:cNvSpPr/>
          <p:nvPr/>
        </p:nvSpPr>
        <p:spPr>
          <a:xfrm>
            <a:off x="1066483" y="1710373"/>
            <a:ext cx="7343775" cy="11874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直流侧电容的大小既关系到整流器的成本，更关系到在各种扰动下直流母线电压的稳定性，进而关系到</a:t>
            </a:r>
            <a:r>
              <a:rPr lang="en-US" altLang="zh-CN" sz="2400">
                <a:latin typeface="Times New Roman" panose="02020603050405020304" charset="0"/>
                <a:ea typeface="宋体" panose="02010600030101010101" pitchFamily="2" charset="-122"/>
              </a:rPr>
              <a:t>PWM</a:t>
            </a:r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整流器的抗负载扰动性能。 </a:t>
            </a:r>
          </a:p>
        </p:txBody>
      </p:sp>
      <p:graphicFrame>
        <p:nvGraphicFramePr>
          <p:cNvPr id="35845" name="对象 266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839114"/>
              </p:ext>
            </p:extLst>
          </p:nvPr>
        </p:nvGraphicFramePr>
        <p:xfrm>
          <a:off x="922496" y="3008046"/>
          <a:ext cx="5976938" cy="167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455545" imgH="694055" progId="">
                  <p:embed/>
                </p:oleObj>
              </mc:Choice>
              <mc:Fallback>
                <p:oleObj r:id="rId2" imgW="2455545" imgH="694055" progId="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2496" y="3008046"/>
                        <a:ext cx="5976938" cy="1674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矩形 26630"/>
          <p:cNvSpPr/>
          <p:nvPr/>
        </p:nvSpPr>
        <p:spPr>
          <a:xfrm>
            <a:off x="706120" y="4920298"/>
            <a:ext cx="7343775" cy="822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可按典型</a:t>
            </a:r>
            <a:r>
              <a:rPr lang="en-US" altLang="zh-CN" sz="2400"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型系统设计</a:t>
            </a:r>
            <a:r>
              <a:rPr lang="en-US" altLang="zh-CN" sz="2400">
                <a:latin typeface="Times New Roman" panose="02020603050405020304" charset="0"/>
                <a:ea typeface="宋体" panose="02010600030101010101" pitchFamily="2" charset="-122"/>
              </a:rPr>
              <a:t>PI</a:t>
            </a:r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调节器，同时根据</a:t>
            </a:r>
            <a:r>
              <a:rPr lang="en-US" altLang="zh-CN" sz="2400">
                <a:latin typeface="Times New Roman" panose="02020603050405020304" charset="0"/>
                <a:ea typeface="宋体" panose="02010600030101010101" pitchFamily="2" charset="-122"/>
              </a:rPr>
              <a:t>udc</a:t>
            </a:r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的最大动态降落允许值决定</a:t>
            </a:r>
            <a:r>
              <a:rPr lang="en-US" altLang="zh-CN" sz="2400">
                <a:latin typeface="Times New Roman" panose="02020603050405020304" charset="0"/>
                <a:ea typeface="宋体" panose="02010600030101010101" pitchFamily="2" charset="-122"/>
              </a:rPr>
              <a:t>C</a:t>
            </a:r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的下限值 。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7700" y="5668278"/>
            <a:ext cx="11261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模型：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0.03F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464E41-8FEC-CD25-1E35-D574985869E6}"/>
                  </a:ext>
                </a:extLst>
              </p:cNvPr>
              <p:cNvSpPr txBox="1"/>
              <p:nvPr/>
            </p:nvSpPr>
            <p:spPr>
              <a:xfrm>
                <a:off x="7297271" y="2658002"/>
                <a:ext cx="479835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根据设定的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dcmax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（一般不大于直流侧电压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1800" kern="100" baseline="-25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dc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5%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）和额定功率时的电阻值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R0=v</a:t>
                </a:r>
                <a:r>
                  <a:rPr lang="en-US" altLang="zh-CN" sz="1800" kern="100" baseline="-25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dc</a:t>
                </a:r>
                <a:r>
                  <a:rPr lang="en-US" altLang="zh-CN" sz="1800" kern="100" baseline="30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/P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，可以得到电容的变化范围：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464E41-8FEC-CD25-1E35-D5749858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271" y="2658002"/>
                <a:ext cx="4798358" cy="923330"/>
              </a:xfrm>
              <a:prstGeom prst="rect">
                <a:avLst/>
              </a:prstGeom>
              <a:blipFill>
                <a:blip r:embed="rId4"/>
                <a:stretch>
                  <a:fillRect l="-1017" t="-4636" b="-8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324471-1214-4C0A-2B44-B565DE15A6D7}"/>
                  </a:ext>
                </a:extLst>
              </p:cNvPr>
              <p:cNvSpPr txBox="1"/>
              <p:nvPr/>
            </p:nvSpPr>
            <p:spPr>
              <a:xfrm>
                <a:off x="6641727" y="3639398"/>
                <a:ext cx="6109446" cy="1295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num>
                                    <m:den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dc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dc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dcmax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dc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324471-1214-4C0A-2B44-B565DE15A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27" y="3639398"/>
                <a:ext cx="6109446" cy="12956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842645" y="1303655"/>
            <a:ext cx="6136640" cy="2222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2" name="矩形 26626"/>
          <p:cNvSpPr/>
          <p:nvPr/>
        </p:nvSpPr>
        <p:spPr>
          <a:xfrm>
            <a:off x="842328" y="628651"/>
            <a:ext cx="42976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indent="0" algn="l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设计电流内</a:t>
            </a:r>
            <a:r>
              <a:rPr lang="en-US" altLang="zh-CN" sz="2400">
                <a:latin typeface="Times New Roman" panose="02020603050405020304" charset="0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外环的Kp、Ki参数</a:t>
            </a:r>
          </a:p>
        </p:txBody>
      </p:sp>
      <p:sp>
        <p:nvSpPr>
          <p:cNvPr id="2" name="矩形 26627"/>
          <p:cNvSpPr/>
          <p:nvPr/>
        </p:nvSpPr>
        <p:spPr>
          <a:xfrm>
            <a:off x="1065213" y="2467611"/>
            <a:ext cx="7343775" cy="460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外环PI：P=6，I=128</a:t>
            </a:r>
          </a:p>
        </p:txBody>
      </p:sp>
      <p:sp>
        <p:nvSpPr>
          <p:cNvPr id="4" name="矩形 26627"/>
          <p:cNvSpPr/>
          <p:nvPr/>
        </p:nvSpPr>
        <p:spPr>
          <a:xfrm>
            <a:off x="1065213" y="1834515"/>
            <a:ext cx="7343775" cy="460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zh-CN" altLang="en-US" sz="2400">
                <a:latin typeface="Times New Roman" panose="02020603050405020304" charset="0"/>
                <a:ea typeface="宋体" panose="02010600030101010101" pitchFamily="2" charset="-122"/>
              </a:rPr>
              <a:t>内环PI：P=0.6，I=22</a:t>
            </a:r>
          </a:p>
        </p:txBody>
      </p:sp>
      <p:pic>
        <p:nvPicPr>
          <p:cNvPr id="6" name="图片 5" descr="8L3)B`)8GAGZ@@JFC5{_38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" y="2947670"/>
            <a:ext cx="4497705" cy="3422015"/>
          </a:xfrm>
          <a:prstGeom prst="rect">
            <a:avLst/>
          </a:prstGeom>
        </p:spPr>
      </p:pic>
      <p:pic>
        <p:nvPicPr>
          <p:cNvPr id="7" name="图片 6" descr="A(V$A6I2DMG8NFUBUQ%RTH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340" y="2949575"/>
            <a:ext cx="4497705" cy="342011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54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可以看出为</a:t>
            </a:r>
            <a:r>
              <a:rPr lang="en-US" altLang="zh-CN" dirty="0">
                <a:solidFill>
                  <a:schemeClr val="tx1"/>
                </a:solidFill>
              </a:rPr>
              <a:t>5.124</a:t>
            </a:r>
            <a:r>
              <a:rPr lang="zh-CN" altLang="en-US" dirty="0">
                <a:solidFill>
                  <a:schemeClr val="tx1"/>
                </a:solidFill>
              </a:rPr>
              <a:t>％，略大于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％，基本满足要求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22300" y="240030"/>
            <a:ext cx="6684645" cy="820420"/>
            <a:chOff x="11299" y="1872"/>
            <a:chExt cx="3831" cy="1053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1299" y="1872"/>
              <a:ext cx="2348" cy="7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交流侧电流谐波iTHD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1613" y="2908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F0C8FAA-813D-8E0C-804B-D18A3B33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09" y="1468364"/>
            <a:ext cx="6767173" cy="2278883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763687" y="2373648"/>
            <a:ext cx="754980" cy="781014"/>
          </a:xfrm>
          <a:prstGeom prst="ellipse">
            <a:avLst/>
          </a:prstGeom>
          <a:solidFill>
            <a:srgbClr val="2C6BB8"/>
          </a:solidFill>
          <a:ln>
            <a:solidFill>
              <a:srgbClr val="F8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/>
              <a:t>6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18660" y="2360930"/>
            <a:ext cx="359283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</a:rPr>
              <a:t>接入</a:t>
            </a:r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</a:rPr>
              <a:t>NI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</a:rPr>
              <a:t>后的波形图演示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1531620" y="-1274445"/>
            <a:ext cx="15429230" cy="9584690"/>
            <a:chOff x="-2527" y="-2007"/>
            <a:chExt cx="24298" cy="15094"/>
          </a:xfrm>
        </p:grpSpPr>
        <p:grpSp>
          <p:nvGrpSpPr>
            <p:cNvPr id="3" name="组合 2"/>
            <p:cNvGrpSpPr/>
            <p:nvPr/>
          </p:nvGrpSpPr>
          <p:grpSpPr>
            <a:xfrm>
              <a:off x="-2527" y="5677"/>
              <a:ext cx="7410" cy="7410"/>
              <a:chOff x="-2527" y="5677"/>
              <a:chExt cx="7410" cy="7410"/>
            </a:xfrm>
          </p:grpSpPr>
          <p:pic>
            <p:nvPicPr>
              <p:cNvPr id="2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14212398">
                <a:off x="-3675" y="7620"/>
                <a:ext cx="7411" cy="3524"/>
              </a:xfrm>
              <a:prstGeom prst="rect">
                <a:avLst/>
              </a:prstGeom>
            </p:spPr>
          </p:pic>
          <p:pic>
            <p:nvPicPr>
              <p:cNvPr id="6" name="Picture" descr="Picture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</a:blip>
              <a:stretch>
                <a:fillRect/>
              </a:stretch>
            </p:blipFill>
            <p:spPr>
              <a:xfrm rot="12981305">
                <a:off x="-2527" y="8808"/>
                <a:ext cx="7411" cy="3524"/>
              </a:xfrm>
              <a:prstGeom prst="rect">
                <a:avLst/>
              </a:prstGeom>
            </p:spPr>
          </p:pic>
          <p:pic>
            <p:nvPicPr>
              <p:cNvPr id="7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13969482">
                <a:off x="-3468" y="8003"/>
                <a:ext cx="5676" cy="3524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13199" y="-2007"/>
              <a:ext cx="8572" cy="4871"/>
              <a:chOff x="13199" y="-2007"/>
              <a:chExt cx="8572" cy="4871"/>
            </a:xfrm>
          </p:grpSpPr>
          <p:pic>
            <p:nvPicPr>
              <p:cNvPr id="9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2699536">
                <a:off x="14196" y="-660"/>
                <a:ext cx="7411" cy="3524"/>
              </a:xfrm>
              <a:prstGeom prst="rect">
                <a:avLst/>
              </a:prstGeom>
            </p:spPr>
          </p:pic>
          <p:pic>
            <p:nvPicPr>
              <p:cNvPr id="474" name="Picture" descr="Picture"/>
              <p:cNvPicPr>
                <a:picLocks noChangeAspect="1"/>
              </p:cNvPicPr>
              <p:nvPr/>
            </p:nvPicPr>
            <p:blipFill>
              <a:blip r:embed="rId7" cstate="print">
                <a:alphaModFix/>
              </a:blip>
              <a:stretch>
                <a:fillRect/>
              </a:stretch>
            </p:blipFill>
            <p:spPr>
              <a:xfrm rot="1468767">
                <a:off x="13199" y="-2007"/>
                <a:ext cx="7411" cy="3524"/>
              </a:xfrm>
              <a:prstGeom prst="rect">
                <a:avLst/>
              </a:prstGeom>
            </p:spPr>
          </p:pic>
          <p:pic>
            <p:nvPicPr>
              <p:cNvPr id="949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2456784">
                <a:off x="16095" y="-1506"/>
                <a:ext cx="5676" cy="3524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6312535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55802" y="503203"/>
            <a:ext cx="6136890" cy="809466"/>
            <a:chOff x="12044" y="2397"/>
            <a:chExt cx="3517" cy="627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397"/>
              <a:ext cx="2348" cy="4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相电压</a:t>
              </a:r>
              <a:r>
                <a:rPr lang="en-US" altLang="zh-CN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Vabc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44" y="3007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X9[SSEKBUUJZ9PK]3B`O6Z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04" y="1416093"/>
            <a:ext cx="9116060" cy="471233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55802" y="503203"/>
            <a:ext cx="6136890" cy="809466"/>
            <a:chOff x="12044" y="2397"/>
            <a:chExt cx="3517" cy="627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397"/>
              <a:ext cx="2348" cy="4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相电流</a:t>
              </a:r>
              <a:r>
                <a:rPr lang="en-US" altLang="zh-CN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Iabc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44" y="3007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 descr="4$]F2X23PDHS4%Z7PNGGKU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995680"/>
            <a:ext cx="11717020" cy="586232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可以看出在</a:t>
            </a:r>
            <a:r>
              <a:rPr lang="en-US" altLang="zh-CN">
                <a:solidFill>
                  <a:schemeClr val="tx1"/>
                </a:solidFill>
              </a:rPr>
              <a:t>700.5-699.5</a:t>
            </a:r>
            <a:r>
              <a:rPr lang="zh-CN" altLang="en-US">
                <a:solidFill>
                  <a:schemeClr val="tx1"/>
                </a:solidFill>
              </a:rPr>
              <a:t>之间波动，整流直流纹波远小于</a:t>
            </a:r>
            <a:r>
              <a:rPr lang="en-US" altLang="zh-CN">
                <a:solidFill>
                  <a:schemeClr val="tx1"/>
                </a:solidFill>
              </a:rPr>
              <a:t>5</a:t>
            </a:r>
            <a:r>
              <a:rPr lang="zh-CN" altLang="en-US">
                <a:solidFill>
                  <a:schemeClr val="tx1"/>
                </a:solidFill>
              </a:rPr>
              <a:t>％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55802" y="503203"/>
            <a:ext cx="6136890" cy="809466"/>
            <a:chOff x="12044" y="2397"/>
            <a:chExt cx="3517" cy="627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397"/>
              <a:ext cx="2348" cy="4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输出</a:t>
              </a:r>
              <a:r>
                <a:rPr lang="en-US" altLang="zh-CN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Vo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44" y="3007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HKB$O3W_WCXMUWPMPN3SE`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60"/>
            <a:ext cx="10423525" cy="53568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55802" y="503203"/>
            <a:ext cx="6136890" cy="809466"/>
            <a:chOff x="12044" y="2397"/>
            <a:chExt cx="3517" cy="627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397"/>
              <a:ext cx="2348" cy="4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输入脉冲</a:t>
              </a:r>
              <a:r>
                <a:rPr lang="en-US" altLang="zh-CN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Pulse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44" y="3007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6_O}%I)JM]]WCTF6J8DI2Z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227455"/>
            <a:ext cx="12192000" cy="56305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763687" y="2373648"/>
            <a:ext cx="754980" cy="781014"/>
          </a:xfrm>
          <a:prstGeom prst="ellipse">
            <a:avLst/>
          </a:prstGeom>
          <a:solidFill>
            <a:srgbClr val="2C6BB8"/>
          </a:solidFill>
          <a:ln>
            <a:solidFill>
              <a:srgbClr val="F8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/>
              <a:t>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18000" y="2397125"/>
            <a:ext cx="375729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研究背景</a:t>
            </a:r>
            <a:endParaRPr lang="zh-CN" altLang="en-US" sz="4400">
              <a:latin typeface="Times New Roman" panose="02020603050405020304" charset="0"/>
              <a:ea typeface="华文新魏" panose="02010800040101010101" charset="-122"/>
              <a:cs typeface="Times New Roman" panose="02020603050405020304" charset="0"/>
            </a:endParaRPr>
          </a:p>
          <a:p>
            <a:pPr algn="ctr"/>
            <a:endParaRPr lang="zh-CN" altLang="en-US" sz="4000">
              <a:latin typeface="华文新魏" panose="02010800040101010101" charset="-122"/>
              <a:ea typeface="华文新魏" panose="02010800040101010101" charset="-122"/>
            </a:endParaRPr>
          </a:p>
          <a:p>
            <a:pPr algn="ctr"/>
            <a:endParaRPr lang="zh-CN" altLang="en-US" sz="2000">
              <a:latin typeface="Times New Roman" panose="02020603050405020304" charset="0"/>
              <a:ea typeface="华文新魏" panose="02010800040101010101" charset="-122"/>
              <a:cs typeface="Times New Roman" panose="020206030504050203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531620" y="-1274445"/>
            <a:ext cx="15429230" cy="9584690"/>
            <a:chOff x="-2527" y="-2007"/>
            <a:chExt cx="24298" cy="15094"/>
          </a:xfrm>
        </p:grpSpPr>
        <p:grpSp>
          <p:nvGrpSpPr>
            <p:cNvPr id="3" name="组合 2"/>
            <p:cNvGrpSpPr/>
            <p:nvPr/>
          </p:nvGrpSpPr>
          <p:grpSpPr>
            <a:xfrm>
              <a:off x="-2527" y="5677"/>
              <a:ext cx="7410" cy="7410"/>
              <a:chOff x="-2527" y="5677"/>
              <a:chExt cx="7410" cy="7410"/>
            </a:xfrm>
          </p:grpSpPr>
          <p:pic>
            <p:nvPicPr>
              <p:cNvPr id="2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14212398">
                <a:off x="-3675" y="7620"/>
                <a:ext cx="7411" cy="3524"/>
              </a:xfrm>
              <a:prstGeom prst="rect">
                <a:avLst/>
              </a:prstGeom>
            </p:spPr>
          </p:pic>
          <p:pic>
            <p:nvPicPr>
              <p:cNvPr id="6" name="Picture" descr="Picture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</a:blip>
              <a:stretch>
                <a:fillRect/>
              </a:stretch>
            </p:blipFill>
            <p:spPr>
              <a:xfrm rot="12981305">
                <a:off x="-2527" y="8808"/>
                <a:ext cx="7411" cy="3524"/>
              </a:xfrm>
              <a:prstGeom prst="rect">
                <a:avLst/>
              </a:prstGeom>
            </p:spPr>
          </p:pic>
          <p:pic>
            <p:nvPicPr>
              <p:cNvPr id="7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13969482">
                <a:off x="-3468" y="8003"/>
                <a:ext cx="5676" cy="3524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13199" y="-2007"/>
              <a:ext cx="8572" cy="4871"/>
              <a:chOff x="13199" y="-2007"/>
              <a:chExt cx="8572" cy="4871"/>
            </a:xfrm>
          </p:grpSpPr>
          <p:pic>
            <p:nvPicPr>
              <p:cNvPr id="9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2699536">
                <a:off x="14196" y="-660"/>
                <a:ext cx="7411" cy="3524"/>
              </a:xfrm>
              <a:prstGeom prst="rect">
                <a:avLst/>
              </a:prstGeom>
            </p:spPr>
          </p:pic>
          <p:pic>
            <p:nvPicPr>
              <p:cNvPr id="474" name="Picture" descr="Picture"/>
              <p:cNvPicPr>
                <a:picLocks noChangeAspect="1"/>
              </p:cNvPicPr>
              <p:nvPr/>
            </p:nvPicPr>
            <p:blipFill>
              <a:blip r:embed="rId7" cstate="print">
                <a:alphaModFix/>
              </a:blip>
              <a:stretch>
                <a:fillRect/>
              </a:stretch>
            </p:blipFill>
            <p:spPr>
              <a:xfrm rot="1468767">
                <a:off x="13199" y="-2007"/>
                <a:ext cx="7411" cy="3524"/>
              </a:xfrm>
              <a:prstGeom prst="rect">
                <a:avLst/>
              </a:prstGeom>
            </p:spPr>
          </p:pic>
          <p:pic>
            <p:nvPicPr>
              <p:cNvPr id="949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2456784">
                <a:off x="16095" y="-1506"/>
                <a:ext cx="5676" cy="3524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71950" y="2188845"/>
            <a:ext cx="416877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60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谢谢！</a:t>
            </a:r>
            <a:endParaRPr lang="zh-CN" altLang="en-US" sz="9600">
              <a:latin typeface="等线" panose="02010600030101010101" charset="-122"/>
              <a:ea typeface="等线" panose="02010600030101010101" charset="-122"/>
            </a:endParaRPr>
          </a:p>
          <a:p>
            <a:pPr algn="ctr"/>
            <a:endParaRPr lang="zh-CN" altLang="en-US" sz="9600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531620" y="-1274445"/>
            <a:ext cx="15429230" cy="9584690"/>
            <a:chOff x="-2527" y="-2007"/>
            <a:chExt cx="24298" cy="15094"/>
          </a:xfrm>
        </p:grpSpPr>
        <p:grpSp>
          <p:nvGrpSpPr>
            <p:cNvPr id="3" name="组合 2"/>
            <p:cNvGrpSpPr/>
            <p:nvPr/>
          </p:nvGrpSpPr>
          <p:grpSpPr>
            <a:xfrm>
              <a:off x="-2527" y="5677"/>
              <a:ext cx="7410" cy="7410"/>
              <a:chOff x="-2527" y="5677"/>
              <a:chExt cx="7410" cy="7410"/>
            </a:xfrm>
          </p:grpSpPr>
          <p:pic>
            <p:nvPicPr>
              <p:cNvPr id="2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14212398">
                <a:off x="-3675" y="7620"/>
                <a:ext cx="7411" cy="3524"/>
              </a:xfrm>
              <a:prstGeom prst="rect">
                <a:avLst/>
              </a:prstGeom>
            </p:spPr>
          </p:pic>
          <p:pic>
            <p:nvPicPr>
              <p:cNvPr id="6" name="Picture" descr="Picture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</a:blip>
              <a:stretch>
                <a:fillRect/>
              </a:stretch>
            </p:blipFill>
            <p:spPr>
              <a:xfrm rot="12981305">
                <a:off x="-2527" y="8808"/>
                <a:ext cx="7411" cy="3524"/>
              </a:xfrm>
              <a:prstGeom prst="rect">
                <a:avLst/>
              </a:prstGeom>
            </p:spPr>
          </p:pic>
          <p:pic>
            <p:nvPicPr>
              <p:cNvPr id="7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13969482">
                <a:off x="-3468" y="8003"/>
                <a:ext cx="5676" cy="3524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13199" y="-2007"/>
              <a:ext cx="8572" cy="4871"/>
              <a:chOff x="13199" y="-2007"/>
              <a:chExt cx="8572" cy="4871"/>
            </a:xfrm>
          </p:grpSpPr>
          <p:pic>
            <p:nvPicPr>
              <p:cNvPr id="9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2699536">
                <a:off x="14196" y="-660"/>
                <a:ext cx="7411" cy="3524"/>
              </a:xfrm>
              <a:prstGeom prst="rect">
                <a:avLst/>
              </a:prstGeom>
            </p:spPr>
          </p:pic>
          <p:pic>
            <p:nvPicPr>
              <p:cNvPr id="474" name="Picture" descr="Picture"/>
              <p:cNvPicPr>
                <a:picLocks noChangeAspect="1"/>
              </p:cNvPicPr>
              <p:nvPr/>
            </p:nvPicPr>
            <p:blipFill>
              <a:blip r:embed="rId7" cstate="print">
                <a:alphaModFix/>
              </a:blip>
              <a:stretch>
                <a:fillRect/>
              </a:stretch>
            </p:blipFill>
            <p:spPr>
              <a:xfrm rot="1468767">
                <a:off x="13199" y="-2007"/>
                <a:ext cx="7411" cy="3524"/>
              </a:xfrm>
              <a:prstGeom prst="rect">
                <a:avLst/>
              </a:prstGeom>
            </p:spPr>
          </p:pic>
          <p:pic>
            <p:nvPicPr>
              <p:cNvPr id="949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2456784">
                <a:off x="16095" y="-1506"/>
                <a:ext cx="5676" cy="3524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54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19430" y="964334"/>
            <a:ext cx="11261725" cy="5675296"/>
            <a:chOff x="11240" y="2433"/>
            <a:chExt cx="6454" cy="4396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433"/>
              <a:ext cx="2348" cy="4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研究背景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240" y="3182"/>
              <a:ext cx="6454" cy="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传统的相控整流器虽然应用时间较长，技术也较成熟，且被广泛使用，但仍然存在很多问题</a:t>
              </a:r>
              <a:r>
                <a:rPr lang="en-US" altLang="zh-CN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:</a:t>
              </a:r>
              <a:endParaRPr lang="en-US" altLang="zh-CN" sz="2400">
                <a:solidFill>
                  <a:srgbClr val="080808"/>
                </a:solidFill>
                <a:latin typeface="Times New Roman" panose="02020603050405020304" charset="0"/>
              </a:endParaRPr>
            </a:p>
            <a:p>
              <a:pPr algn="just">
                <a:spcBef>
                  <a:spcPct val="50000"/>
                </a:spcBef>
                <a:buClr>
                  <a:srgbClr val="3333CC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晶闸管换相引起网侧电压波形畸变。</a:t>
              </a:r>
              <a:endParaRPr lang="zh-CN" altLang="en-US" sz="2400">
                <a:solidFill>
                  <a:srgbClr val="080808"/>
                </a:solidFill>
                <a:latin typeface="Times New Roman" panose="02020603050405020304" charset="0"/>
              </a:endParaRPr>
            </a:p>
            <a:p>
              <a:pPr algn="just">
                <a:spcBef>
                  <a:spcPct val="50000"/>
                </a:spcBef>
                <a:buClr>
                  <a:srgbClr val="3333CC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网侧谐波电流对电网产生谐波“污染”。</a:t>
              </a:r>
              <a:endParaRPr lang="zh-CN" altLang="en-US" sz="2400">
                <a:solidFill>
                  <a:srgbClr val="080808"/>
                </a:solidFill>
                <a:latin typeface="Times New Roman" panose="02020603050405020304" charset="0"/>
              </a:endParaRPr>
            </a:p>
            <a:p>
              <a:pPr algn="just">
                <a:spcBef>
                  <a:spcPct val="50000"/>
                </a:spcBef>
                <a:buClr>
                  <a:srgbClr val="3333CC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深控时网侧功率因数降低。</a:t>
              </a:r>
              <a:endParaRPr lang="zh-CN" altLang="en-US" sz="2400">
                <a:solidFill>
                  <a:srgbClr val="080808"/>
                </a:solidFill>
                <a:latin typeface="Times New Roman" panose="02020603050405020304" charset="0"/>
              </a:endParaRPr>
            </a:p>
            <a:p>
              <a:pPr algn="just">
                <a:spcBef>
                  <a:spcPct val="50000"/>
                </a:spcBef>
                <a:buClr>
                  <a:srgbClr val="3333CC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闭环控制时动态响应相对较慢。</a:t>
              </a:r>
              <a:endParaRPr lang="zh-CN" altLang="en-US" sz="2400">
                <a:solidFill>
                  <a:srgbClr val="080808"/>
                </a:solidFill>
                <a:latin typeface="Times New Roman" panose="02020603050405020304" charset="0"/>
              </a:endParaRPr>
            </a:p>
            <a:p>
              <a:pPr algn="just">
                <a:spcBef>
                  <a:spcPct val="50000"/>
                </a:spcBef>
              </a:pP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二极管整流器改善了整流器网侧功率因数，但</a:t>
              </a:r>
              <a:endParaRPr lang="zh-CN" altLang="en-US" sz="2400">
                <a:solidFill>
                  <a:srgbClr val="080808"/>
                </a:solidFill>
                <a:latin typeface="Times New Roman" panose="02020603050405020304" charset="0"/>
              </a:endParaRPr>
            </a:p>
            <a:p>
              <a:pPr algn="just">
                <a:spcBef>
                  <a:spcPct val="50000"/>
                </a:spcBef>
                <a:buClr>
                  <a:srgbClr val="3333CC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仍会产生网侧谐波电流；</a:t>
              </a:r>
              <a:endParaRPr lang="zh-CN" altLang="en-US" sz="2400">
                <a:solidFill>
                  <a:srgbClr val="080808"/>
                </a:solidFill>
                <a:latin typeface="Times New Roman" panose="02020603050405020304" charset="0"/>
              </a:endParaRPr>
            </a:p>
            <a:p>
              <a:pPr algn="just">
                <a:spcBef>
                  <a:spcPct val="50000"/>
                </a:spcBef>
                <a:buClr>
                  <a:srgbClr val="3333CC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它的不足还在于其直流电压的不可控性。</a:t>
              </a:r>
              <a:endParaRPr lang="zh-CN" altLang="en-US" sz="24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44" y="3007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5885" y="-7366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73685" y="510540"/>
            <a:ext cx="11452225" cy="6347604"/>
            <a:chOff x="11339" y="2444"/>
            <a:chExt cx="4653" cy="1297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444"/>
              <a:ext cx="2348" cy="11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PWM</a:t>
              </a:r>
              <a:r>
                <a:rPr lang="zh-CN" altLang="en-US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整流器的优点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339" y="2590"/>
              <a:ext cx="4653" cy="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PWM</a:t>
              </a:r>
              <a:r>
                <a:rPr lang="zh-CN" altLang="en-US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整流器用全控型功率开关管取代了半控型功率开关管或二极管，以</a:t>
              </a:r>
              <a:r>
                <a:rPr lang="en-US" altLang="zh-CN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PWM</a:t>
              </a:r>
              <a:r>
                <a:rPr lang="zh-CN" altLang="en-US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斩控整流取代了相控整流或不控整流。把逆变电路中的</a:t>
              </a:r>
              <a:r>
                <a:rPr lang="en-US" altLang="zh-CN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PWM</a:t>
              </a:r>
              <a:r>
                <a:rPr lang="zh-CN" altLang="en-US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控制技术用于整流电路，就形成了</a:t>
              </a:r>
              <a:r>
                <a:rPr lang="en-US" altLang="zh-CN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PWM</a:t>
              </a:r>
              <a:r>
                <a:rPr lang="zh-CN" altLang="en-US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整流电路。它的优势在于：</a:t>
              </a:r>
              <a:endParaRPr lang="zh-CN" altLang="en-US" sz="2400" dirty="0">
                <a:solidFill>
                  <a:srgbClr val="080808"/>
                </a:solidFill>
                <a:latin typeface="+mn-ea"/>
                <a:cs typeface="+mn-ea"/>
              </a:endParaRPr>
            </a:p>
            <a:p>
              <a: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对交流电源侧，通过适当控制，可以使电网电流波形接近于正弦，且和输入电压同相位，</a:t>
              </a:r>
              <a:r>
                <a:rPr lang="zh-CN" altLang="en-US" sz="2400" b="1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电网功率因数接近于</a:t>
              </a:r>
              <a:r>
                <a:rPr lang="en-US" altLang="zh-CN" sz="2400" b="1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1</a:t>
              </a:r>
              <a:r>
                <a:rPr lang="zh-CN" altLang="en-US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，实现单位功率因数，最大程度地提高电网的经济效益，</a:t>
              </a:r>
              <a:r>
                <a:rPr lang="zh-CN" altLang="en-US" sz="2400" b="1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减少电网对周围环境的电磁污染</a:t>
              </a:r>
              <a:r>
                <a:rPr lang="zh-CN" altLang="en-US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；</a:t>
              </a:r>
              <a:endParaRPr lang="zh-CN" altLang="en-US" sz="2400" dirty="0">
                <a:solidFill>
                  <a:srgbClr val="080808"/>
                </a:solidFill>
                <a:latin typeface="+mn-ea"/>
                <a:cs typeface="+mn-ea"/>
              </a:endParaRPr>
            </a:p>
            <a:p>
              <a: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 对直流侧，在电网电压或负载发生变化时，能够维持直流中间电压的稳定，给电源侧逆变器提供良好的工作条件；</a:t>
              </a:r>
              <a:endParaRPr lang="zh-CN" altLang="en-US" sz="2400" dirty="0">
                <a:solidFill>
                  <a:srgbClr val="080808"/>
                </a:solidFill>
                <a:latin typeface="+mn-ea"/>
                <a:cs typeface="+mn-ea"/>
              </a:endParaRPr>
            </a:p>
            <a:p>
              <a: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 可以实现牵引与再生制动工况间快速平滑地转换，实现电能双向传输；</a:t>
              </a:r>
              <a:endParaRPr lang="zh-CN" altLang="en-US" sz="2400" dirty="0">
                <a:solidFill>
                  <a:srgbClr val="080808"/>
                </a:solidFill>
                <a:latin typeface="+mn-ea"/>
                <a:cs typeface="+mn-ea"/>
              </a:endParaRPr>
            </a:p>
            <a:p>
              <a: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solidFill>
                    <a:srgbClr val="080808"/>
                  </a:solidFill>
                  <a:latin typeface="+mn-ea"/>
                  <a:cs typeface="+mn-ea"/>
                  <a:sym typeface="+mn-ea"/>
                </a:rPr>
                <a:t> 动态控制响应较快。</a:t>
              </a:r>
              <a:endParaRPr lang="zh-CN" altLang="en-US" sz="2400" dirty="0">
                <a:solidFill>
                  <a:schemeClr val="accent1">
                    <a:lumMod val="50000"/>
                  </a:schemeClr>
                </a:solidFill>
                <a:latin typeface="+mn-ea"/>
                <a:cs typeface="+mn-ea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1717" y="2575"/>
              <a:ext cx="3509" cy="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763687" y="2373648"/>
            <a:ext cx="754980" cy="781014"/>
          </a:xfrm>
          <a:prstGeom prst="ellipse">
            <a:avLst/>
          </a:prstGeom>
          <a:solidFill>
            <a:srgbClr val="2C6BB8"/>
          </a:solidFill>
          <a:ln>
            <a:solidFill>
              <a:srgbClr val="F8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/>
              <a:t>2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53280" y="2446655"/>
            <a:ext cx="564959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PWM</a:t>
            </a:r>
            <a:r>
              <a:rPr lang="zh-CN" altLang="en-US" sz="4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整流器基本原理</a:t>
            </a:r>
            <a:endParaRPr lang="zh-CN" altLang="en-US" sz="44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/>
            <a:endParaRPr lang="zh-CN" altLang="en-US" sz="4000">
              <a:latin typeface="华文新魏" panose="02010800040101010101" charset="-122"/>
              <a:ea typeface="华文新魏" panose="02010800040101010101" charset="-122"/>
            </a:endParaRPr>
          </a:p>
          <a:p>
            <a:pPr algn="ctr"/>
            <a:endParaRPr lang="zh-CN" altLang="en-US" sz="2000">
              <a:latin typeface="Times New Roman" panose="02020603050405020304" charset="0"/>
              <a:ea typeface="华文新魏" panose="02010800040101010101" charset="-122"/>
              <a:cs typeface="Times New Roman" panose="020206030504050203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531620" y="-1274445"/>
            <a:ext cx="15429230" cy="9584690"/>
            <a:chOff x="-2527" y="-2007"/>
            <a:chExt cx="24298" cy="15094"/>
          </a:xfrm>
        </p:grpSpPr>
        <p:grpSp>
          <p:nvGrpSpPr>
            <p:cNvPr id="3" name="组合 2"/>
            <p:cNvGrpSpPr/>
            <p:nvPr/>
          </p:nvGrpSpPr>
          <p:grpSpPr>
            <a:xfrm>
              <a:off x="-2527" y="5677"/>
              <a:ext cx="7410" cy="7410"/>
              <a:chOff x="-2527" y="5677"/>
              <a:chExt cx="7410" cy="7410"/>
            </a:xfrm>
          </p:grpSpPr>
          <p:pic>
            <p:nvPicPr>
              <p:cNvPr id="2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14212398">
                <a:off x="-3675" y="7620"/>
                <a:ext cx="7411" cy="3524"/>
              </a:xfrm>
              <a:prstGeom prst="rect">
                <a:avLst/>
              </a:prstGeom>
            </p:spPr>
          </p:pic>
          <p:pic>
            <p:nvPicPr>
              <p:cNvPr id="6" name="Picture" descr="Picture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</a:blip>
              <a:stretch>
                <a:fillRect/>
              </a:stretch>
            </p:blipFill>
            <p:spPr>
              <a:xfrm rot="12981305">
                <a:off x="-2527" y="8808"/>
                <a:ext cx="7411" cy="3524"/>
              </a:xfrm>
              <a:prstGeom prst="rect">
                <a:avLst/>
              </a:prstGeom>
            </p:spPr>
          </p:pic>
          <p:pic>
            <p:nvPicPr>
              <p:cNvPr id="7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13969482">
                <a:off x="-3468" y="8003"/>
                <a:ext cx="5676" cy="3524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13199" y="-2007"/>
              <a:ext cx="8572" cy="4871"/>
              <a:chOff x="13199" y="-2007"/>
              <a:chExt cx="8572" cy="4871"/>
            </a:xfrm>
          </p:grpSpPr>
          <p:pic>
            <p:nvPicPr>
              <p:cNvPr id="9" name="Picture" descr="Picture"/>
              <p:cNvPicPr>
                <a:picLocks noChangeAspect="1"/>
              </p:cNvPicPr>
              <p:nvPr/>
            </p:nvPicPr>
            <p:blipFill>
              <a:blip r:embed="rId4" cstate="print">
                <a:alphaModFix/>
              </a:blip>
              <a:stretch>
                <a:fillRect/>
              </a:stretch>
            </p:blipFill>
            <p:spPr>
              <a:xfrm rot="2699536">
                <a:off x="14196" y="-660"/>
                <a:ext cx="7411" cy="3524"/>
              </a:xfrm>
              <a:prstGeom prst="rect">
                <a:avLst/>
              </a:prstGeom>
            </p:spPr>
          </p:pic>
          <p:pic>
            <p:nvPicPr>
              <p:cNvPr id="474" name="Picture" descr="Picture"/>
              <p:cNvPicPr>
                <a:picLocks noChangeAspect="1"/>
              </p:cNvPicPr>
              <p:nvPr/>
            </p:nvPicPr>
            <p:blipFill>
              <a:blip r:embed="rId7" cstate="print">
                <a:alphaModFix/>
              </a:blip>
              <a:stretch>
                <a:fillRect/>
              </a:stretch>
            </p:blipFill>
            <p:spPr>
              <a:xfrm rot="1468767">
                <a:off x="13199" y="-2007"/>
                <a:ext cx="7411" cy="3524"/>
              </a:xfrm>
              <a:prstGeom prst="rect">
                <a:avLst/>
              </a:prstGeom>
            </p:spPr>
          </p:pic>
          <p:pic>
            <p:nvPicPr>
              <p:cNvPr id="949" name="Picture" descr="Picture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</a:blip>
              <a:stretch>
                <a:fillRect/>
              </a:stretch>
            </p:blipFill>
            <p:spPr>
              <a:xfrm rot="2456784">
                <a:off x="16095" y="-1506"/>
                <a:ext cx="5676" cy="3524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54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72745" y="616354"/>
            <a:ext cx="11261725" cy="1427861"/>
            <a:chOff x="11240" y="2433"/>
            <a:chExt cx="6454" cy="1106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433"/>
              <a:ext cx="2348" cy="4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PWM</a:t>
              </a:r>
              <a:r>
                <a:rPr lang="zh-CN" altLang="en-US" sz="32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整流器基本原理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240" y="3182"/>
              <a:ext cx="6454" cy="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50000"/>
                </a:spcBef>
              </a:pPr>
              <a:endParaRPr lang="zh-CN" altLang="en-US" sz="24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44" y="3007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18" name="矩形 9217"/>
          <p:cNvSpPr/>
          <p:nvPr/>
        </p:nvSpPr>
        <p:spPr>
          <a:xfrm>
            <a:off x="1206818" y="1463675"/>
            <a:ext cx="393636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800" b="1">
                <a:solidFill>
                  <a:srgbClr val="3333CC"/>
                </a:solidFill>
                <a:latin typeface="Times New Roman" panose="02020603050405020304" charset="0"/>
              </a:rPr>
              <a:t>PWM</a:t>
            </a:r>
            <a:r>
              <a:rPr lang="zh-CN" altLang="en-US" sz="2800" b="1">
                <a:solidFill>
                  <a:srgbClr val="3333CC"/>
                </a:solidFill>
                <a:latin typeface="Times New Roman" panose="02020603050405020304" charset="0"/>
              </a:rPr>
              <a:t>整流器的拓扑结构</a:t>
            </a:r>
          </a:p>
        </p:txBody>
      </p:sp>
      <p:sp>
        <p:nvSpPr>
          <p:cNvPr id="24" name="矩形 23"/>
          <p:cNvSpPr/>
          <p:nvPr/>
        </p:nvSpPr>
        <p:spPr>
          <a:xfrm>
            <a:off x="1380173" y="2763203"/>
            <a:ext cx="2012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按主电路结构</a:t>
            </a:r>
          </a:p>
        </p:txBody>
      </p:sp>
      <p:sp>
        <p:nvSpPr>
          <p:cNvPr id="25" name="矩形 24"/>
          <p:cNvSpPr/>
          <p:nvPr/>
        </p:nvSpPr>
        <p:spPr>
          <a:xfrm>
            <a:off x="3467735" y="2167890"/>
            <a:ext cx="22002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电压源型</a:t>
            </a:r>
            <a:r>
              <a:rPr lang="en-US" altLang="zh-CN" sz="2400">
                <a:solidFill>
                  <a:srgbClr val="080808"/>
                </a:solidFill>
                <a:latin typeface="Times New Roman" panose="02020603050405020304" charset="0"/>
              </a:rPr>
              <a:t>(VSR)</a:t>
            </a:r>
          </a:p>
        </p:txBody>
      </p:sp>
      <p:sp>
        <p:nvSpPr>
          <p:cNvPr id="26" name="矩形 25"/>
          <p:cNvSpPr/>
          <p:nvPr/>
        </p:nvSpPr>
        <p:spPr>
          <a:xfrm>
            <a:off x="3474085" y="3391853"/>
            <a:ext cx="20812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电流源型</a:t>
            </a:r>
            <a:r>
              <a:rPr lang="en-US" altLang="zh-CN" sz="2400">
                <a:solidFill>
                  <a:srgbClr val="080808"/>
                </a:solidFill>
                <a:latin typeface="Times New Roman" panose="02020603050405020304" charset="0"/>
              </a:rPr>
              <a:t>(ISR)</a:t>
            </a:r>
          </a:p>
        </p:txBody>
      </p:sp>
      <p:sp>
        <p:nvSpPr>
          <p:cNvPr id="27" name="左大括号 26"/>
          <p:cNvSpPr/>
          <p:nvPr/>
        </p:nvSpPr>
        <p:spPr>
          <a:xfrm>
            <a:off x="3323273" y="2359978"/>
            <a:ext cx="144462" cy="1368425"/>
          </a:xfrm>
          <a:prstGeom prst="leftBrace">
            <a:avLst>
              <a:gd name="adj1" fmla="val 78938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844223" y="2072640"/>
            <a:ext cx="3622675" cy="11874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l"/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直流脉动小，输入电流连续且简单易行，成为当今主要研究对象。</a:t>
            </a:r>
          </a:p>
        </p:txBody>
      </p:sp>
      <p:sp>
        <p:nvSpPr>
          <p:cNvPr id="29" name="矩形 28"/>
          <p:cNvSpPr/>
          <p:nvPr/>
        </p:nvSpPr>
        <p:spPr>
          <a:xfrm>
            <a:off x="1307148" y="4706303"/>
            <a:ext cx="2393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从输出电平角度 </a:t>
            </a:r>
          </a:p>
        </p:txBody>
      </p:sp>
      <p:sp>
        <p:nvSpPr>
          <p:cNvPr id="30" name="矩形 29"/>
          <p:cNvSpPr/>
          <p:nvPr/>
        </p:nvSpPr>
        <p:spPr>
          <a:xfrm>
            <a:off x="3810635" y="5863590"/>
            <a:ext cx="2393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三电平型整流器 </a:t>
            </a:r>
          </a:p>
        </p:txBody>
      </p:sp>
      <p:sp>
        <p:nvSpPr>
          <p:cNvPr id="31" name="矩形 30"/>
          <p:cNvSpPr/>
          <p:nvPr/>
        </p:nvSpPr>
        <p:spPr>
          <a:xfrm>
            <a:off x="3737610" y="4203065"/>
            <a:ext cx="2393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两电平型整流器 </a:t>
            </a:r>
          </a:p>
        </p:txBody>
      </p:sp>
      <p:sp>
        <p:nvSpPr>
          <p:cNvPr id="34" name="左大括号 33"/>
          <p:cNvSpPr/>
          <p:nvPr/>
        </p:nvSpPr>
        <p:spPr>
          <a:xfrm>
            <a:off x="3610610" y="4304665"/>
            <a:ext cx="144463" cy="1728788"/>
          </a:xfrm>
          <a:prstGeom prst="leftBrace">
            <a:avLst>
              <a:gd name="adj1" fmla="val 99724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237923" y="3626803"/>
            <a:ext cx="1479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单相半桥 </a:t>
            </a:r>
          </a:p>
        </p:txBody>
      </p:sp>
      <p:sp>
        <p:nvSpPr>
          <p:cNvPr id="36" name="矩形 35"/>
          <p:cNvSpPr/>
          <p:nvPr/>
        </p:nvSpPr>
        <p:spPr>
          <a:xfrm>
            <a:off x="6269673" y="4058603"/>
            <a:ext cx="1479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单相全桥 </a:t>
            </a:r>
          </a:p>
        </p:txBody>
      </p:sp>
      <p:sp>
        <p:nvSpPr>
          <p:cNvPr id="37" name="矩形 36"/>
          <p:cNvSpPr/>
          <p:nvPr/>
        </p:nvSpPr>
        <p:spPr>
          <a:xfrm>
            <a:off x="6309360" y="4490403"/>
            <a:ext cx="1479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三相半桥 </a:t>
            </a:r>
          </a:p>
        </p:txBody>
      </p:sp>
      <p:sp>
        <p:nvSpPr>
          <p:cNvPr id="38" name="矩形 37"/>
          <p:cNvSpPr/>
          <p:nvPr/>
        </p:nvSpPr>
        <p:spPr>
          <a:xfrm>
            <a:off x="6309360" y="4922203"/>
            <a:ext cx="1479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三相全桥 </a:t>
            </a:r>
          </a:p>
        </p:txBody>
      </p:sp>
      <p:sp>
        <p:nvSpPr>
          <p:cNvPr id="39" name="左大括号 38"/>
          <p:cNvSpPr/>
          <p:nvPr/>
        </p:nvSpPr>
        <p:spPr>
          <a:xfrm>
            <a:off x="6060123" y="3801428"/>
            <a:ext cx="144462" cy="1368425"/>
          </a:xfrm>
          <a:prstGeom prst="leftBrace">
            <a:avLst>
              <a:gd name="adj1" fmla="val 78938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563360" y="5858828"/>
            <a:ext cx="2698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zh-CN" altLang="en-US" sz="2400">
                <a:solidFill>
                  <a:srgbClr val="080808"/>
                </a:solidFill>
                <a:latin typeface="Times New Roman" panose="02020603050405020304" charset="0"/>
              </a:rPr>
              <a:t>应用于大功率场合 </a:t>
            </a:r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540" y="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242695" y="946150"/>
            <a:ext cx="10814050" cy="2756535"/>
            <a:chOff x="11240" y="2433"/>
            <a:chExt cx="6454" cy="2135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44" y="2433"/>
              <a:ext cx="2348" cy="4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PWM</a:t>
              </a:r>
              <a:r>
                <a:rPr lang="zh-CN" altLang="en-US" sz="3200" b="1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整流器工作原理</a:t>
              </a:r>
              <a:endPara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240" y="3182"/>
              <a:ext cx="6454" cy="1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</a:pP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单位功率因数的含义：</a:t>
              </a:r>
              <a:endParaRPr lang="zh-CN" altLang="en-US" sz="2400">
                <a:solidFill>
                  <a:srgbClr val="080808"/>
                </a:solidFill>
                <a:latin typeface="Times New Roman" panose="02020603050405020304" charset="0"/>
              </a:endParaRPr>
            </a:p>
            <a:p>
              <a:pPr algn="l">
                <a:spcBef>
                  <a:spcPct val="20000"/>
                </a:spcBef>
                <a:buClr>
                  <a:srgbClr val="993300"/>
                </a:buClr>
                <a:buSzPct val="75000"/>
                <a:buFont typeface="Wingdings" panose="05000000000000000000" pitchFamily="2" charset="2"/>
                <a:buChar char="ü"/>
              </a:pP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整流状态时，网侧电压、电流同相。</a:t>
              </a:r>
              <a:endParaRPr lang="zh-CN" altLang="en-US" sz="2400">
                <a:solidFill>
                  <a:srgbClr val="080808"/>
                </a:solidFill>
                <a:latin typeface="Times New Roman" panose="02020603050405020304" charset="0"/>
              </a:endParaRPr>
            </a:p>
            <a:p>
              <a:pPr algn="l">
                <a:spcBef>
                  <a:spcPct val="20000"/>
                </a:spcBef>
                <a:buClr>
                  <a:srgbClr val="993300"/>
                </a:buClr>
                <a:buSzPct val="75000"/>
                <a:buFont typeface="Wingdings" panose="05000000000000000000" pitchFamily="2" charset="2"/>
                <a:buChar char="ü"/>
              </a:pP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逆变状态时，网侧电压、电流反相。</a:t>
              </a:r>
              <a:endParaRPr lang="zh-CN" altLang="en-US" sz="2400">
                <a:solidFill>
                  <a:srgbClr val="080808"/>
                </a:solidFill>
                <a:latin typeface="Times New Roman" panose="02020603050405020304" charset="0"/>
              </a:endParaRPr>
            </a:p>
            <a:p>
              <a:pPr algn="l">
                <a:spcBef>
                  <a:spcPct val="20000"/>
                </a:spcBef>
                <a:buClr>
                  <a:srgbClr val="993300"/>
                </a:buClr>
                <a:buSzPct val="75000"/>
                <a:buFont typeface="Wingdings" panose="05000000000000000000" pitchFamily="2" charset="2"/>
              </a:pPr>
              <a:r>
                <a:rPr lang="en-US" altLang="zh-CN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PWM</a:t>
              </a:r>
              <a:r>
                <a:rPr lang="zh-CN" altLang="en-US" sz="2400">
                  <a:solidFill>
                    <a:srgbClr val="080808"/>
                  </a:solidFill>
                  <a:latin typeface="Times New Roman" panose="02020603050405020304" charset="0"/>
                  <a:sym typeface="+mn-ea"/>
                </a:rPr>
                <a:t>整流器网侧电流及功率因数可控。</a:t>
              </a:r>
              <a:endParaRPr lang="zh-CN" altLang="en-US" sz="240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44" y="3007"/>
              <a:ext cx="3517" cy="1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40" name="对象 14339"/>
          <p:cNvGraphicFramePr>
            <a:graphicFrameLocks noChangeAspect="1"/>
          </p:cNvGraphicFramePr>
          <p:nvPr/>
        </p:nvGraphicFramePr>
        <p:xfrm>
          <a:off x="2672398" y="3906520"/>
          <a:ext cx="4191000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43430" imgH="872490" progId="">
                  <p:embed/>
                </p:oleObj>
              </mc:Choice>
              <mc:Fallback>
                <p:oleObj r:id="rId2" imgW="2043430" imgH="872490" progId="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72398" y="3906520"/>
                        <a:ext cx="4191000" cy="179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矩形 14340"/>
          <p:cNvSpPr/>
          <p:nvPr/>
        </p:nvSpPr>
        <p:spPr>
          <a:xfrm>
            <a:off x="2672398" y="5903913"/>
            <a:ext cx="26149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80808"/>
                </a:solidFill>
                <a:latin typeface="Times New Roman" panose="02020603050405020304" charset="0"/>
              </a:rPr>
              <a:t>图</a:t>
            </a:r>
            <a:r>
              <a:rPr lang="en-US" altLang="zh-CN">
                <a:solidFill>
                  <a:srgbClr val="080808"/>
                </a:solidFill>
                <a:latin typeface="Times New Roman" panose="02020603050405020304" charset="0"/>
              </a:rPr>
              <a:t> PWM</a:t>
            </a:r>
            <a:r>
              <a:rPr lang="zh-CN" altLang="en-US">
                <a:solidFill>
                  <a:srgbClr val="080808"/>
                </a:solidFill>
                <a:latin typeface="Times New Roman" panose="02020603050405020304" charset="0"/>
              </a:rPr>
              <a:t>整流器模型电路</a:t>
            </a:r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5885" y="-7366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00" y="6355080"/>
            <a:ext cx="12191365" cy="50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204040" y="500752"/>
            <a:ext cx="8636548" cy="1321398"/>
            <a:chOff x="11717" y="2442"/>
            <a:chExt cx="3509" cy="270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37" y="2442"/>
              <a:ext cx="2348" cy="2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PWM</a:t>
              </a:r>
              <a:r>
                <a:rPr lang="zh-CN" altLang="en-US" sz="3200" b="1" dirty="0">
                  <a:latin typeface="楷体" panose="02010609060101010101" charset="-122"/>
                  <a:ea typeface="楷体" panose="02010609060101010101" charset="-122"/>
                  <a:sym typeface="+mn-ea"/>
                </a:rPr>
                <a:t>整流器工作原理</a:t>
              </a:r>
              <a:endPara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1717" y="2575"/>
              <a:ext cx="3509" cy="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363" name="对象 15362"/>
          <p:cNvGraphicFramePr>
            <a:graphicFrameLocks noChangeAspect="1"/>
          </p:cNvGraphicFramePr>
          <p:nvPr/>
        </p:nvGraphicFramePr>
        <p:xfrm>
          <a:off x="1752600" y="1125538"/>
          <a:ext cx="2209800" cy="195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28090" imgH="1082675" progId="">
                  <p:embed/>
                </p:oleObj>
              </mc:Choice>
              <mc:Fallback>
                <p:oleObj r:id="rId2" imgW="1228090" imgH="1082675" progId="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52600" y="1125538"/>
                        <a:ext cx="2209800" cy="1954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对象 15364"/>
          <p:cNvGraphicFramePr>
            <a:graphicFrameLocks noChangeAspect="1"/>
          </p:cNvGraphicFramePr>
          <p:nvPr/>
        </p:nvGraphicFramePr>
        <p:xfrm>
          <a:off x="5334000" y="1219200"/>
          <a:ext cx="2057400" cy="184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09675" imgH="1082675" progId="">
                  <p:embed/>
                </p:oleObj>
              </mc:Choice>
              <mc:Fallback>
                <p:oleObj r:id="rId4" imgW="1209675" imgH="1082675" progId="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0" y="1219200"/>
                        <a:ext cx="2057400" cy="184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对象 15365"/>
          <p:cNvGraphicFramePr>
            <a:graphicFrameLocks noChangeAspect="1"/>
          </p:cNvGraphicFramePr>
          <p:nvPr/>
        </p:nvGraphicFramePr>
        <p:xfrm>
          <a:off x="1828800" y="3886200"/>
          <a:ext cx="205740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188720" imgH="1082675" progId="">
                  <p:embed/>
                </p:oleObj>
              </mc:Choice>
              <mc:Fallback>
                <p:oleObj r:id="rId6" imgW="1188720" imgH="1082675" progId="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28800" y="3886200"/>
                        <a:ext cx="2057400" cy="187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对象 15367"/>
          <p:cNvGraphicFramePr>
            <a:graphicFrameLocks noChangeAspect="1"/>
          </p:cNvGraphicFramePr>
          <p:nvPr/>
        </p:nvGraphicFramePr>
        <p:xfrm>
          <a:off x="5410200" y="4038600"/>
          <a:ext cx="198120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09675" imgH="1082675" progId="">
                  <p:embed/>
                </p:oleObj>
              </mc:Choice>
              <mc:Fallback>
                <p:oleObj r:id="rId8" imgW="1209675" imgH="1082675" progId="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0200" y="4038600"/>
                        <a:ext cx="1981200" cy="178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9" name="矩形 15368"/>
          <p:cNvSpPr/>
          <p:nvPr/>
        </p:nvSpPr>
        <p:spPr>
          <a:xfrm>
            <a:off x="1908175" y="3213100"/>
            <a:ext cx="228600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en-US" altLang="zh-CN">
                <a:solidFill>
                  <a:srgbClr val="080808"/>
                </a:solidFill>
                <a:latin typeface="Times New Roman" panose="02020603050405020304" charset="0"/>
              </a:rPr>
              <a:t>a) </a:t>
            </a:r>
            <a:r>
              <a:rPr lang="zh-CN" altLang="en-US">
                <a:solidFill>
                  <a:srgbClr val="080808"/>
                </a:solidFill>
                <a:latin typeface="Times New Roman" panose="02020603050405020304" charset="0"/>
              </a:rPr>
              <a:t>纯电感特性运行 </a:t>
            </a:r>
          </a:p>
        </p:txBody>
      </p:sp>
      <p:sp>
        <p:nvSpPr>
          <p:cNvPr id="15370" name="矩形 15369"/>
          <p:cNvSpPr/>
          <p:nvPr/>
        </p:nvSpPr>
        <p:spPr>
          <a:xfrm>
            <a:off x="5592763" y="3230563"/>
            <a:ext cx="2363787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en-US" altLang="zh-CN">
                <a:solidFill>
                  <a:srgbClr val="080808"/>
                </a:solidFill>
                <a:latin typeface="Times New Roman" panose="02020603050405020304" charset="0"/>
              </a:rPr>
              <a:t> b) </a:t>
            </a:r>
            <a:r>
              <a:rPr lang="zh-CN" altLang="en-US">
                <a:solidFill>
                  <a:srgbClr val="080808"/>
                </a:solidFill>
                <a:latin typeface="Times New Roman" panose="02020603050405020304" charset="0"/>
              </a:rPr>
              <a:t>正电阻特性运行 </a:t>
            </a:r>
          </a:p>
        </p:txBody>
      </p:sp>
      <p:sp>
        <p:nvSpPr>
          <p:cNvPr id="15371" name="矩形 15370"/>
          <p:cNvSpPr/>
          <p:nvPr/>
        </p:nvSpPr>
        <p:spPr>
          <a:xfrm>
            <a:off x="1979613" y="5876925"/>
            <a:ext cx="228600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en-US" altLang="zh-CN">
                <a:solidFill>
                  <a:srgbClr val="080808"/>
                </a:solidFill>
                <a:latin typeface="Times New Roman" panose="02020603050405020304" charset="0"/>
              </a:rPr>
              <a:t>c) </a:t>
            </a:r>
            <a:r>
              <a:rPr lang="zh-CN" altLang="en-US">
                <a:solidFill>
                  <a:srgbClr val="080808"/>
                </a:solidFill>
                <a:latin typeface="Times New Roman" panose="02020603050405020304" charset="0"/>
              </a:rPr>
              <a:t>纯电容特性运行 </a:t>
            </a:r>
          </a:p>
        </p:txBody>
      </p:sp>
      <p:sp>
        <p:nvSpPr>
          <p:cNvPr id="15372" name="矩形 15371"/>
          <p:cNvSpPr/>
          <p:nvPr/>
        </p:nvSpPr>
        <p:spPr>
          <a:xfrm>
            <a:off x="5664200" y="5876925"/>
            <a:ext cx="236378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en-US" altLang="zh-CN">
                <a:solidFill>
                  <a:srgbClr val="080808"/>
                </a:solidFill>
                <a:latin typeface="Times New Roman" panose="02020603050405020304" charset="0"/>
              </a:rPr>
              <a:t> d) </a:t>
            </a:r>
            <a:r>
              <a:rPr lang="zh-CN" altLang="en-US">
                <a:solidFill>
                  <a:srgbClr val="080808"/>
                </a:solidFill>
                <a:latin typeface="Times New Roman" panose="02020603050405020304" charset="0"/>
              </a:rPr>
              <a:t>负电阻特性运行 </a:t>
            </a:r>
          </a:p>
        </p:txBody>
      </p:sp>
      <p:sp>
        <p:nvSpPr>
          <p:cNvPr id="15373" name="矩形 15372"/>
          <p:cNvSpPr/>
          <p:nvPr/>
        </p:nvSpPr>
        <p:spPr>
          <a:xfrm>
            <a:off x="1331913" y="6286501"/>
            <a:ext cx="3815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/>
            <a:r>
              <a:rPr lang="zh-CN" altLang="en-US">
                <a:solidFill>
                  <a:srgbClr val="080808"/>
                </a:solidFill>
                <a:latin typeface="Times New Roman" panose="02020603050405020304" charset="0"/>
              </a:rPr>
              <a:t>图</a:t>
            </a:r>
            <a:r>
              <a:rPr lang="en-US" altLang="zh-CN">
                <a:solidFill>
                  <a:srgbClr val="080808"/>
                </a:solidFill>
                <a:latin typeface="Times New Roman" panose="02020603050405020304" charset="0"/>
              </a:rPr>
              <a:t>  PWM</a:t>
            </a:r>
            <a:r>
              <a:rPr lang="zh-CN" altLang="en-US">
                <a:solidFill>
                  <a:srgbClr val="080808"/>
                </a:solidFill>
                <a:latin typeface="Times New Roman" panose="02020603050405020304" charset="0"/>
              </a:rPr>
              <a:t>整流器交流侧稳态矢量关系</a:t>
            </a:r>
          </a:p>
        </p:txBody>
      </p:sp>
    </p:spTree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LIDE_ITEM_CNT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NUMBER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1_1"/>
  <p:tag name="KSO_WM_UNIT_ID" val="diagram20170302_5*l_h_i*1_1_1"/>
  <p:tag name="KSO_WM_UNIT_LAYERLEVEL" val="1_1_1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ENTRY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1_2"/>
  <p:tag name="KSO_WM_UNIT_ID" val="diagram20170302_5*l_h_i*1_1_2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NUMBER"/>
  <p:tag name="ID" val="553524"/>
  <p:tag name="MH_ORDER" val="2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2_1"/>
  <p:tag name="KSO_WM_UNIT_ID" val="diagram20170302_5*l_h_i*1_2_1"/>
  <p:tag name="KSO_WM_UNIT_LAYERLEVEL" val="1_1_1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NUMBER"/>
  <p:tag name="ID" val="553524"/>
  <p:tag name="MH_ORDER" val="3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3_1"/>
  <p:tag name="KSO_WM_UNIT_ID" val="diagram20170302_5*l_h_i*1_3_1"/>
  <p:tag name="KSO_WM_UNIT_LAYERLEVEL" val="1_1_1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NUMBER"/>
  <p:tag name="ID" val="553524"/>
  <p:tag name="MH_ORDER" val="4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4_1"/>
  <p:tag name="KSO_WM_UNIT_ID" val="diagram20170302_5*l_h_i*1_4_1"/>
  <p:tag name="KSO_WM_UNIT_LAYERLEVEL" val="1_1_1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NUMBER"/>
  <p:tag name="ID" val="553524"/>
  <p:tag name="MH_ORDER" val="4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5_1"/>
  <p:tag name="KSO_WM_UNIT_ID" val="diagram20170302_5*l_h_i*1_5_1"/>
  <p:tag name="KSO_WM_UNIT_LAYERLEVEL" val="1_1_1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NUMBER"/>
  <p:tag name="ID" val="553524"/>
  <p:tag name="MH_ORDER" val="4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6_1"/>
  <p:tag name="KSO_WM_UNIT_ID" val="diagram20170302_5*l_h_i*1_6_1"/>
  <p:tag name="KSO_WM_UNIT_LAYERLEVEL" val="1_1_1"/>
  <p:tag name="KSO_WM_DIAGRAM_GROUP_CODE" val="l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1_3"/>
  <p:tag name="KSO_WM_UNIT_ID" val="diagram20170302_5*l_h_i*1_1_3"/>
  <p:tag name="KSO_WM_UNIT_LAYERLEVEL" val="1_1_1"/>
  <p:tag name="KSO_WM_DIAGRAM_GROUP_CODE" val="l1-1"/>
  <p:tag name="KSO_WM_UNIT_TEXT_FILL_FORE_SCHEMECOLOR_INDEX" val="14"/>
  <p:tag name="KSO_WM_UNIT_TEXT_FILL_TYPE" val="1"/>
  <p:tag name="KSO_WM_UNIT_USESOURCEFORMAT_APPLY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2_2"/>
  <p:tag name="KSO_WM_UNIT_ID" val="diagram20170302_5*l_h_i*1_2_2"/>
  <p:tag name="KSO_WM_UNIT_LAYERLEVEL" val="1_1_1"/>
  <p:tag name="KSO_WM_DIAGRAM_GROUP_CODE" val="l1-1"/>
  <p:tag name="KSO_WM_UNIT_TEXT_FILL_FORE_SCHEMECOLOR_INDEX" val="14"/>
  <p:tag name="KSO_WM_UNIT_TEXT_FILL_TYPE" val="1"/>
  <p:tag name="KSO_WM_UNIT_USESOURCEFORMAT_APPLY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3_2"/>
  <p:tag name="KSO_WM_UNIT_ID" val="diagram20170302_5*l_h_i*1_3_2"/>
  <p:tag name="KSO_WM_UNIT_LAYERLEVEL" val="1_1_1"/>
  <p:tag name="KSO_WM_DIAGRAM_GROUP_CODE" val="l1-1"/>
  <p:tag name="KSO_WM_UNIT_TEXT_FILL_FORE_SCHEMECOLOR_INDEX" val="14"/>
  <p:tag name="KSO_WM_UNIT_TEXT_FILL_TYPE" val="1"/>
  <p:tag name="KSO_WM_UNIT_USESOURCEFORMAT_APPLY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4_2"/>
  <p:tag name="KSO_WM_UNIT_ID" val="diagram20170302_5*l_h_i*1_4_2"/>
  <p:tag name="KSO_WM_UNIT_LAYERLEVEL" val="1_1_1"/>
  <p:tag name="KSO_WM_DIAGRAM_GROUP_CODE" val="l1-1"/>
  <p:tag name="KSO_WM_UNIT_TEXT_FILL_FORE_SCHEMECOLOR_INDEX" val="14"/>
  <p:tag name="KSO_WM_UNIT_TEXT_FILL_TYPE" val="1"/>
  <p:tag name="KSO_WM_UNIT_USESOURCEFORMAT_APPLY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5_2"/>
  <p:tag name="KSO_WM_UNIT_ID" val="diagram20170302_5*l_h_i*1_5_2"/>
  <p:tag name="KSO_WM_UNIT_LAYERLEVEL" val="1_1_1"/>
  <p:tag name="KSO_WM_DIAGRAM_GROUP_CODE" val="l1-1"/>
  <p:tag name="KSO_WM_UNIT_TEXT_FILL_FORE_SCHEMECOLOR_INDEX" val="14"/>
  <p:tag name="KSO_WM_UNIT_TEXT_FILL_TYPE" val="1"/>
  <p:tag name="KSO_WM_UNIT_USESOURCEFORMAT_APPLY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6_2"/>
  <p:tag name="KSO_WM_UNIT_ID" val="diagram20170302_5*l_h_i*1_6_2"/>
  <p:tag name="KSO_WM_UNIT_LAYERLEVEL" val="1_1_1"/>
  <p:tag name="KSO_WM_DIAGRAM_GROUP_CODE" val="l1-1"/>
  <p:tag name="KSO_WM_UNIT_TEXT_FILL_FORE_SCHEMECOLOR_INDEX" val="14"/>
  <p:tag name="KSO_WM_UNIT_TEXT_FILL_TYPE" val="1"/>
  <p:tag name="KSO_WM_UNIT_USESOURCEFORMAT_APPLY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ENTRY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2_3"/>
  <p:tag name="KSO_WM_UNIT_ID" val="diagram20170302_5*l_h_i*1_2_3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ENTRY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3_3"/>
  <p:tag name="KSO_WM_UNIT_ID" val="diagram20170302_5*l_h_i*1_3_3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ENTRY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4_3"/>
  <p:tag name="KSO_WM_UNIT_ID" val="diagram20170302_5*l_h_i*1_4_3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ENTRY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5_3"/>
  <p:tag name="KSO_WM_UNIT_ID" val="diagram20170302_5*l_h_i*1_5_3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ENTRY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6_3"/>
  <p:tag name="KSO_WM_UNIT_ID" val="diagram20170302_5*l_h_i*1_6_3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f"/>
  <p:tag name="KSO_WM_UNIT_INDEX" val="1_1_1"/>
  <p:tag name="KSO_WM_UNIT_LAYERLEVEL" val="1_1_1"/>
  <p:tag name="KSO_WM_UNIT_VALUE" val="18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ID" val="diagram20170302_5*l_h_f*1_1_1"/>
  <p:tag name="KSO_WM_UNIT_TEXT_FILL_FORE_SCHEMECOLOR_INDEX" val="13"/>
  <p:tag name="KSO_WM_UNIT_TEXT_FILL_TYPE" val="1"/>
  <p:tag name="KSO_WM_UNIT_USESOURCEFORMAT_APPLY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f"/>
  <p:tag name="KSO_WM_UNIT_INDEX" val="1_2_1"/>
  <p:tag name="KSO_WM_UNIT_LAYERLEVEL" val="1_1_1"/>
  <p:tag name="KSO_WM_UNIT_VALUE" val="18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ID" val="diagram20170302_5*l_h_f*1_2_1"/>
  <p:tag name="KSO_WM_UNIT_TEXT_FILL_FORE_SCHEMECOLOR_INDEX" val="13"/>
  <p:tag name="KSO_WM_UNIT_TEXT_FILL_TYPE" val="1"/>
  <p:tag name="KSO_WM_UNIT_USESOURCEFORMAT_APPLY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f"/>
  <p:tag name="KSO_WM_UNIT_INDEX" val="1_3_1"/>
  <p:tag name="KSO_WM_UNIT_LAYERLEVEL" val="1_1_1"/>
  <p:tag name="KSO_WM_UNIT_VALUE" val="18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ID" val="diagram20170302_5*l_h_f*1_3_1"/>
  <p:tag name="KSO_WM_UNIT_TEXT_FILL_FORE_SCHEMECOLOR_INDEX" val="13"/>
  <p:tag name="KSO_WM_UNIT_TEXT_FILL_TYPE" val="1"/>
  <p:tag name="KSO_WM_UNIT_USESOURCEFORMAT_APPLY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f"/>
  <p:tag name="KSO_WM_UNIT_INDEX" val="1_4_1"/>
  <p:tag name="KSO_WM_UNIT_LAYERLEVEL" val="1_1_1"/>
  <p:tag name="KSO_WM_UNIT_VALUE" val="18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ID" val="diagram20170302_5*l_h_f*1_4_1"/>
  <p:tag name="KSO_WM_UNIT_TEXT_FILL_FORE_SCHEMECOLOR_INDEX" val="13"/>
  <p:tag name="KSO_WM_UNIT_TEXT_FILL_TYPE" val="1"/>
  <p:tag name="KSO_WM_UNIT_USESOURCEFORMAT_APPL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f"/>
  <p:tag name="KSO_WM_UNIT_INDEX" val="1_5_1"/>
  <p:tag name="KSO_WM_UNIT_LAYERLEVEL" val="1_1_1"/>
  <p:tag name="KSO_WM_UNIT_VALUE" val="18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ID" val="diagram20170302_5*l_h_f*1_5_1"/>
  <p:tag name="KSO_WM_UNIT_TEXT_FILL_FORE_SCHEMECOLOR_INDEX" val="13"/>
  <p:tag name="KSO_WM_UNIT_TEXT_FILL_TYPE" val="1"/>
  <p:tag name="KSO_WM_UNIT_USESOURCEFORMAT_APPLY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02"/>
  <p:tag name="KSO_WM_UNIT_TYPE" val="l_h_f"/>
  <p:tag name="KSO_WM_UNIT_INDEX" val="1_6_1"/>
  <p:tag name="KSO_WM_UNIT_LAYERLEVEL" val="1_1_1"/>
  <p:tag name="KSO_WM_UNIT_VALUE" val="18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ID" val="diagram20170302_5*l_h_f*1_6_1"/>
  <p:tag name="KSO_WM_UNIT_TEXT_FILL_FORE_SCHEMECOLOR_INDEX" val="13"/>
  <p:tag name="KSO_WM_UNIT_TEXT_FILL_TYPE" val="1"/>
  <p:tag name="KSO_WM_UNIT_USESOURCEFORMAT_APPLY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ENTRY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1_2"/>
  <p:tag name="KSO_WM_UNIT_ID" val="diagram20170302_5*l_h_i*1_1_2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ENTRY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1_2"/>
  <p:tag name="KSO_WM_UNIT_ID" val="diagram20170302_5*l_h_i*1_1_2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ENTRY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1_2"/>
  <p:tag name="KSO_WM_UNIT_ID" val="diagram20170302_5*l_h_i*1_1_2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ENTRY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1_2"/>
  <p:tag name="KSO_WM_UNIT_ID" val="diagram20170302_5*l_h_i*1_1_2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19160041"/>
  <p:tag name="MH_LIBRARY" val="CONTENTS"/>
  <p:tag name="MH_TYPE" val="ENTRY"/>
  <p:tag name="ID" val="553524"/>
  <p:tag name="MH_ORDER" val="1"/>
  <p:tag name="KSO_WM_TAG_VERSION" val="1.0"/>
  <p:tag name="KSO_WM_BEAUTIFY_FLAG" val="#wm#"/>
  <p:tag name="KSO_WM_TEMPLATE_CATEGORY" val="diagram"/>
  <p:tag name="KSO_WM_TEMPLATE_INDEX" val="20170302"/>
  <p:tag name="KSO_WM_UNIT_TYPE" val="l_h_i"/>
  <p:tag name="KSO_WM_UNIT_INDEX" val="1_1_2"/>
  <p:tag name="KSO_WM_UNIT_ID" val="diagram20170302_5*l_h_i*1_1_2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水墨江南">
      <a:dk1>
        <a:srgbClr val="000000"/>
      </a:dk1>
      <a:lt1>
        <a:srgbClr val="FFFFFF"/>
      </a:lt1>
      <a:dk2>
        <a:srgbClr val="DEF8FF"/>
      </a:dk2>
      <a:lt2>
        <a:srgbClr val="B9D2FD"/>
      </a:lt2>
      <a:accent1>
        <a:srgbClr val="99C2FD"/>
      </a:accent1>
      <a:accent2>
        <a:srgbClr val="6C92FD"/>
      </a:accent2>
      <a:accent3>
        <a:srgbClr val="4765D8"/>
      </a:accent3>
      <a:accent4>
        <a:srgbClr val="6771AB"/>
      </a:accent4>
      <a:accent5>
        <a:srgbClr val="2E3B72"/>
      </a:accent5>
      <a:accent6>
        <a:srgbClr val="161B32"/>
      </a:accent6>
      <a:hlink>
        <a:srgbClr val="141E26"/>
      </a:hlink>
      <a:folHlink>
        <a:srgbClr val="4C579B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1231</Words>
  <Application>Microsoft Office PowerPoint</Application>
  <PresentationFormat>宽屏</PresentationFormat>
  <Paragraphs>150</Paragraphs>
  <Slides>30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等线</vt:lpstr>
      <vt:lpstr>Times New Roman</vt:lpstr>
      <vt:lpstr>微软雅黑</vt:lpstr>
      <vt:lpstr>楷体</vt:lpstr>
      <vt:lpstr>华文新魏</vt:lpstr>
      <vt:lpstr>宋体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王 宇</cp:lastModifiedBy>
  <cp:revision>11</cp:revision>
  <dcterms:created xsi:type="dcterms:W3CDTF">2022-01-09T08:24:00Z</dcterms:created>
  <dcterms:modified xsi:type="dcterms:W3CDTF">2023-04-21T07:15:44Z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KSOTemplateUUID">
    <vt:lpwstr>v1.0_mb_+gA7xO/3fhmLg82LVQZeqQ==</vt:lpwstr>
  </property>
  <property fmtid="{D5CDD505-2E9C-101B-9397-08002B2CF9AE}" pid="4" name="ICV">
    <vt:lpwstr>44132B506C5E4563B1D5A03DA44A85F9</vt:lpwstr>
  </property>
</Properties>
</file>